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2"/>
  </p:notesMasterIdLst>
  <p:handoutMasterIdLst>
    <p:handoutMasterId r:id="rId33"/>
  </p:handoutMasterIdLst>
  <p:sldIdLst>
    <p:sldId id="280" r:id="rId2"/>
    <p:sldId id="358" r:id="rId3"/>
    <p:sldId id="336" r:id="rId4"/>
    <p:sldId id="303" r:id="rId5"/>
    <p:sldId id="304" r:id="rId6"/>
    <p:sldId id="354" r:id="rId7"/>
    <p:sldId id="355" r:id="rId8"/>
    <p:sldId id="256" r:id="rId9"/>
    <p:sldId id="313" r:id="rId10"/>
    <p:sldId id="327" r:id="rId11"/>
    <p:sldId id="328" r:id="rId12"/>
    <p:sldId id="356" r:id="rId13"/>
    <p:sldId id="262" r:id="rId14"/>
    <p:sldId id="263" r:id="rId15"/>
    <p:sldId id="342" r:id="rId16"/>
    <p:sldId id="283" r:id="rId17"/>
    <p:sldId id="323" r:id="rId18"/>
    <p:sldId id="349" r:id="rId19"/>
    <p:sldId id="351" r:id="rId20"/>
    <p:sldId id="352" r:id="rId21"/>
    <p:sldId id="353" r:id="rId22"/>
    <p:sldId id="284" r:id="rId23"/>
    <p:sldId id="287" r:id="rId24"/>
    <p:sldId id="322" r:id="rId25"/>
    <p:sldId id="343" r:id="rId26"/>
    <p:sldId id="345" r:id="rId27"/>
    <p:sldId id="346" r:id="rId28"/>
    <p:sldId id="347" r:id="rId29"/>
    <p:sldId id="348" r:id="rId30"/>
    <p:sldId id="359" r:id="rId31"/>
  </p:sldIdLst>
  <p:sldSz cx="9144000" cy="6858000" type="screen4x3"/>
  <p:notesSz cx="69469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8489" autoAdjust="0"/>
  </p:normalViewPr>
  <p:slideViewPr>
    <p:cSldViewPr>
      <p:cViewPr>
        <p:scale>
          <a:sx n="90" d="100"/>
          <a:sy n="90" d="100"/>
        </p:scale>
        <p:origin x="-972"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3550"/>
          </a:xfrm>
          <a:prstGeom prst="rect">
            <a:avLst/>
          </a:prstGeom>
        </p:spPr>
        <p:txBody>
          <a:bodyPr vert="horz" lIns="92665" tIns="46333" rIns="92665" bIns="46333" rtlCol="0"/>
          <a:lstStyle>
            <a:lvl1pPr algn="l">
              <a:defRPr sz="1200"/>
            </a:lvl1pPr>
          </a:lstStyle>
          <a:p>
            <a:endParaRPr lang="en-US"/>
          </a:p>
        </p:txBody>
      </p:sp>
      <p:sp>
        <p:nvSpPr>
          <p:cNvPr id="3" name="Date Placeholder 2"/>
          <p:cNvSpPr>
            <a:spLocks noGrp="1"/>
          </p:cNvSpPr>
          <p:nvPr>
            <p:ph type="dt" sz="quarter" idx="1"/>
          </p:nvPr>
        </p:nvSpPr>
        <p:spPr>
          <a:xfrm>
            <a:off x="3934969" y="0"/>
            <a:ext cx="3010323" cy="463550"/>
          </a:xfrm>
          <a:prstGeom prst="rect">
            <a:avLst/>
          </a:prstGeom>
        </p:spPr>
        <p:txBody>
          <a:bodyPr vert="horz" lIns="92665" tIns="46333" rIns="92665" bIns="46333" rtlCol="0"/>
          <a:lstStyle>
            <a:lvl1pPr algn="r">
              <a:defRPr sz="1200"/>
            </a:lvl1pPr>
          </a:lstStyle>
          <a:p>
            <a:fld id="{81396FAC-686D-4CC9-A819-6EFB4F4F442B}" type="datetimeFigureOut">
              <a:rPr lang="en-US" smtClean="0"/>
              <a:pPr/>
              <a:t>10/26/2010</a:t>
            </a:fld>
            <a:endParaRPr lang="en-US"/>
          </a:p>
        </p:txBody>
      </p:sp>
      <p:sp>
        <p:nvSpPr>
          <p:cNvPr id="4" name="Footer Placeholder 3"/>
          <p:cNvSpPr>
            <a:spLocks noGrp="1"/>
          </p:cNvSpPr>
          <p:nvPr>
            <p:ph type="ftr" sz="quarter" idx="2"/>
          </p:nvPr>
        </p:nvSpPr>
        <p:spPr>
          <a:xfrm>
            <a:off x="0" y="8805841"/>
            <a:ext cx="3010323" cy="463550"/>
          </a:xfrm>
          <a:prstGeom prst="rect">
            <a:avLst/>
          </a:prstGeom>
        </p:spPr>
        <p:txBody>
          <a:bodyPr vert="horz" lIns="92665" tIns="46333" rIns="92665" bIns="46333" rtlCol="0" anchor="b"/>
          <a:lstStyle>
            <a:lvl1pPr algn="l">
              <a:defRPr sz="1200"/>
            </a:lvl1pPr>
          </a:lstStyle>
          <a:p>
            <a:endParaRPr lang="en-US"/>
          </a:p>
        </p:txBody>
      </p:sp>
      <p:sp>
        <p:nvSpPr>
          <p:cNvPr id="5" name="Slide Number Placeholder 4"/>
          <p:cNvSpPr>
            <a:spLocks noGrp="1"/>
          </p:cNvSpPr>
          <p:nvPr>
            <p:ph type="sldNum" sz="quarter" idx="3"/>
          </p:nvPr>
        </p:nvSpPr>
        <p:spPr>
          <a:xfrm>
            <a:off x="3934969" y="8805841"/>
            <a:ext cx="3010323" cy="463550"/>
          </a:xfrm>
          <a:prstGeom prst="rect">
            <a:avLst/>
          </a:prstGeom>
        </p:spPr>
        <p:txBody>
          <a:bodyPr vert="horz" lIns="92665" tIns="46333" rIns="92665" bIns="46333" rtlCol="0" anchor="b"/>
          <a:lstStyle>
            <a:lvl1pPr algn="r">
              <a:defRPr sz="1200"/>
            </a:lvl1pPr>
          </a:lstStyle>
          <a:p>
            <a:fld id="{9E6FA065-26DB-4EB0-B482-7014E69653FE}" type="slidenum">
              <a:rPr lang="en-US" smtClean="0"/>
              <a:pPr/>
              <a:t>‹#›</a:t>
            </a:fld>
            <a:endParaRPr lang="en-US"/>
          </a:p>
        </p:txBody>
      </p:sp>
    </p:spTree>
    <p:extLst>
      <p:ext uri="{BB962C8B-B14F-4D97-AF65-F5344CB8AC3E}">
        <p14:creationId xmlns:p14="http://schemas.microsoft.com/office/powerpoint/2010/main" val="3302077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3550"/>
          </a:xfrm>
          <a:prstGeom prst="rect">
            <a:avLst/>
          </a:prstGeom>
        </p:spPr>
        <p:txBody>
          <a:bodyPr vert="horz" lIns="92665" tIns="46333" rIns="92665" bIns="46333" rtlCol="0"/>
          <a:lstStyle>
            <a:lvl1pPr algn="l">
              <a:defRPr sz="1200"/>
            </a:lvl1pPr>
          </a:lstStyle>
          <a:p>
            <a:endParaRPr lang="en-US"/>
          </a:p>
        </p:txBody>
      </p:sp>
      <p:sp>
        <p:nvSpPr>
          <p:cNvPr id="3" name="Date Placeholder 2"/>
          <p:cNvSpPr>
            <a:spLocks noGrp="1"/>
          </p:cNvSpPr>
          <p:nvPr>
            <p:ph type="dt" idx="1"/>
          </p:nvPr>
        </p:nvSpPr>
        <p:spPr>
          <a:xfrm>
            <a:off x="3934969" y="0"/>
            <a:ext cx="3010323" cy="463550"/>
          </a:xfrm>
          <a:prstGeom prst="rect">
            <a:avLst/>
          </a:prstGeom>
        </p:spPr>
        <p:txBody>
          <a:bodyPr vert="horz" lIns="92665" tIns="46333" rIns="92665" bIns="46333" rtlCol="0"/>
          <a:lstStyle>
            <a:lvl1pPr algn="r">
              <a:defRPr sz="1200"/>
            </a:lvl1pPr>
          </a:lstStyle>
          <a:p>
            <a:fld id="{E930B5C7-C7CE-47A9-8C87-C0BDBF574E5B}" type="datetimeFigureOut">
              <a:rPr lang="en-US" smtClean="0"/>
              <a:pPr/>
              <a:t>10/26/2010</a:t>
            </a:fld>
            <a:endParaRPr lang="en-US"/>
          </a:p>
        </p:txBody>
      </p:sp>
      <p:sp>
        <p:nvSpPr>
          <p:cNvPr id="4" name="Slide Image Placeholder 3"/>
          <p:cNvSpPr>
            <a:spLocks noGrp="1" noRot="1" noChangeAspect="1"/>
          </p:cNvSpPr>
          <p:nvPr>
            <p:ph type="sldImg" idx="2"/>
          </p:nvPr>
        </p:nvSpPr>
        <p:spPr>
          <a:xfrm>
            <a:off x="1155700" y="695325"/>
            <a:ext cx="4635500" cy="3476625"/>
          </a:xfrm>
          <a:prstGeom prst="rect">
            <a:avLst/>
          </a:prstGeom>
          <a:noFill/>
          <a:ln w="12700">
            <a:solidFill>
              <a:prstClr val="black"/>
            </a:solidFill>
          </a:ln>
        </p:spPr>
        <p:txBody>
          <a:bodyPr vert="horz" lIns="92665" tIns="46333" rIns="92665" bIns="46333" rtlCol="0" anchor="ctr"/>
          <a:lstStyle/>
          <a:p>
            <a:endParaRPr lang="en-US"/>
          </a:p>
        </p:txBody>
      </p:sp>
      <p:sp>
        <p:nvSpPr>
          <p:cNvPr id="5" name="Notes Placeholder 4"/>
          <p:cNvSpPr>
            <a:spLocks noGrp="1"/>
          </p:cNvSpPr>
          <p:nvPr>
            <p:ph type="body" sz="quarter" idx="3"/>
          </p:nvPr>
        </p:nvSpPr>
        <p:spPr>
          <a:xfrm>
            <a:off x="694690" y="4403725"/>
            <a:ext cx="5557520" cy="4171950"/>
          </a:xfrm>
          <a:prstGeom prst="rect">
            <a:avLst/>
          </a:prstGeom>
        </p:spPr>
        <p:txBody>
          <a:bodyPr vert="horz" lIns="92665" tIns="46333" rIns="92665" bIns="4633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10323" cy="463550"/>
          </a:xfrm>
          <a:prstGeom prst="rect">
            <a:avLst/>
          </a:prstGeom>
        </p:spPr>
        <p:txBody>
          <a:bodyPr vert="horz" lIns="92665" tIns="46333" rIns="92665" bIns="46333"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805841"/>
            <a:ext cx="3010323" cy="463550"/>
          </a:xfrm>
          <a:prstGeom prst="rect">
            <a:avLst/>
          </a:prstGeom>
        </p:spPr>
        <p:txBody>
          <a:bodyPr vert="horz" lIns="92665" tIns="46333" rIns="92665" bIns="46333" rtlCol="0" anchor="b"/>
          <a:lstStyle>
            <a:lvl1pPr algn="r">
              <a:defRPr sz="1200"/>
            </a:lvl1pPr>
          </a:lstStyle>
          <a:p>
            <a:fld id="{CAD02498-F7B7-4A54-968B-8788F4467261}" type="slidenum">
              <a:rPr lang="en-US" smtClean="0"/>
              <a:pPr/>
              <a:t>‹#›</a:t>
            </a:fld>
            <a:endParaRPr lang="en-US"/>
          </a:p>
        </p:txBody>
      </p:sp>
    </p:spTree>
    <p:extLst>
      <p:ext uri="{BB962C8B-B14F-4D97-AF65-F5344CB8AC3E}">
        <p14:creationId xmlns:p14="http://schemas.microsoft.com/office/powerpoint/2010/main" val="1809397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Brian talks about the</a:t>
            </a:r>
            <a:r>
              <a:rPr lang="en-US" baseline="0" dirty="0" smtClean="0"/>
              <a:t> office and importance of understanding LGBT issues</a:t>
            </a:r>
            <a:endParaRPr lang="en-US" dirty="0"/>
          </a:p>
        </p:txBody>
      </p:sp>
      <p:sp>
        <p:nvSpPr>
          <p:cNvPr id="4" name="Slide Number Placeholder 3"/>
          <p:cNvSpPr>
            <a:spLocks noGrp="1"/>
          </p:cNvSpPr>
          <p:nvPr>
            <p:ph type="sldNum" sz="quarter" idx="10"/>
          </p:nvPr>
        </p:nvSpPr>
        <p:spPr/>
        <p:txBody>
          <a:bodyPr/>
          <a:lstStyle/>
          <a:p>
            <a:fld id="{CAD02498-F7B7-4A54-968B-8788F446726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Repulsion</a:t>
            </a:r>
            <a:r>
              <a:rPr lang="en-US" dirty="0" smtClean="0"/>
              <a:t>: Homosexuality is seen as a "crime against nature."  Gays/lesbians are sick, crazy, immoral, sinful, wicked, etc. Anything is justified to change them:  prison, hospitalization, behavior therapy, electroshock therapy, etc.</a:t>
            </a:r>
          </a:p>
          <a:p>
            <a:r>
              <a:rPr lang="en-US" b="1" dirty="0" smtClean="0"/>
              <a:t>Pity: </a:t>
            </a:r>
            <a:r>
              <a:rPr lang="en-US" dirty="0" smtClean="0"/>
              <a:t>Heterosexual chauvinism.  Heterosexuality is more mature and certainly to be preferred.  Any possibility of "becoming straight" should be reinforced, and those who seem to be born "that way" should be pitied, "the poor dears."</a:t>
            </a:r>
          </a:p>
          <a:p>
            <a:r>
              <a:rPr lang="en-US" b="1" dirty="0" smtClean="0"/>
              <a:t>Tolerance: </a:t>
            </a:r>
            <a:r>
              <a:rPr lang="en-US" dirty="0" smtClean="0"/>
              <a:t>Homosexuality is just a phase of adolescent development that many people go through and most people "grow out of."  Thus, lesbians/gays are less mature than "straights" and should be treated with the protectiveness and indulgence one uses with a child.  Lesbians/gays should not be given positions of authority because they are still working through their adolescent behavior.</a:t>
            </a:r>
          </a:p>
          <a:p>
            <a:r>
              <a:rPr lang="en-US" b="1" dirty="0" smtClean="0"/>
              <a:t>Acceptance</a:t>
            </a:r>
            <a:r>
              <a:rPr lang="en-US" dirty="0" smtClean="0"/>
              <a:t>: Still implies there is something to accept.  Characterized by such statements as "</a:t>
            </a:r>
            <a:r>
              <a:rPr lang="en-US" dirty="0" err="1" smtClean="0"/>
              <a:t>You"re</a:t>
            </a:r>
            <a:r>
              <a:rPr lang="en-US" dirty="0" smtClean="0"/>
              <a:t> not lesbian to me, </a:t>
            </a:r>
            <a:r>
              <a:rPr lang="en-US" dirty="0" err="1" smtClean="0"/>
              <a:t>you"re</a:t>
            </a:r>
            <a:r>
              <a:rPr lang="en-US" dirty="0" smtClean="0"/>
              <a:t> a person!"  or "What you do in bed is your own business." or  "</a:t>
            </a:r>
            <a:r>
              <a:rPr lang="en-US" dirty="0" err="1" smtClean="0"/>
              <a:t>That"s</a:t>
            </a:r>
            <a:r>
              <a:rPr lang="en-US" dirty="0" smtClean="0"/>
              <a:t> fine with me as long as you </a:t>
            </a:r>
            <a:r>
              <a:rPr lang="en-US" dirty="0" err="1" smtClean="0"/>
              <a:t>don"t</a:t>
            </a:r>
            <a:r>
              <a:rPr lang="en-US" dirty="0" smtClean="0"/>
              <a:t> flaunt it!”</a:t>
            </a:r>
            <a:endParaRPr lang="en-US" b="1" dirty="0" smtClean="0"/>
          </a:p>
        </p:txBody>
      </p:sp>
      <p:sp>
        <p:nvSpPr>
          <p:cNvPr id="4" name="Slide Number Placeholder 3"/>
          <p:cNvSpPr>
            <a:spLocks noGrp="1"/>
          </p:cNvSpPr>
          <p:nvPr>
            <p:ph type="sldNum" sz="quarter" idx="10"/>
          </p:nvPr>
        </p:nvSpPr>
        <p:spPr/>
        <p:txBody>
          <a:bodyPr/>
          <a:lstStyle/>
          <a:p>
            <a:fld id="{CAD02498-F7B7-4A54-968B-8788F4467261}"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6653">
              <a:defRPr/>
            </a:pPr>
            <a:r>
              <a:rPr lang="en-US" b="1" dirty="0" smtClean="0"/>
              <a:t>Support</a:t>
            </a:r>
            <a:r>
              <a:rPr lang="en-US" dirty="0" smtClean="0"/>
              <a:t>: The basic ACLU position.  Work to safeguard the rights of lesbians and gays.  People at this</a:t>
            </a:r>
          </a:p>
          <a:p>
            <a:r>
              <a:rPr lang="en-US" dirty="0" smtClean="0"/>
              <a:t>level may be uncomfortable themselves, but they are aware of the homophobic climate and the irrational unfairness.</a:t>
            </a:r>
          </a:p>
          <a:p>
            <a:r>
              <a:rPr lang="en-US" b="1" dirty="0" smtClean="0"/>
              <a:t>Admiration</a:t>
            </a:r>
            <a:r>
              <a:rPr lang="en-US" dirty="0" smtClean="0"/>
              <a:t>: Acknowledges that being lesbian/gay in our society takes strength.  People at this level are willing to truly examine their homophobic attitudes, values, and behaviors.</a:t>
            </a:r>
          </a:p>
          <a:p>
            <a:r>
              <a:rPr lang="en-US" b="1" dirty="0" smtClean="0"/>
              <a:t>Appreciation</a:t>
            </a:r>
            <a:r>
              <a:rPr lang="en-US" dirty="0" smtClean="0"/>
              <a:t>: Value the diversity of people and see lesbians/gays as a valid part of that diversity.  These people are willing to combat homophobia in themselves and others.</a:t>
            </a:r>
          </a:p>
          <a:p>
            <a:r>
              <a:rPr lang="en-US" b="1" dirty="0" smtClean="0"/>
              <a:t>Nurturance</a:t>
            </a:r>
            <a:r>
              <a:rPr lang="en-US" dirty="0" smtClean="0"/>
              <a:t>: Assumes that gay/lesbian people are indispensable in our society.  They view lesbians/gays with genuine affection and delight, and are willing to be allies and advocates.</a:t>
            </a:r>
          </a:p>
        </p:txBody>
      </p:sp>
      <p:sp>
        <p:nvSpPr>
          <p:cNvPr id="4" name="Slide Number Placeholder 3"/>
          <p:cNvSpPr>
            <a:spLocks noGrp="1"/>
          </p:cNvSpPr>
          <p:nvPr>
            <p:ph type="sldNum" sz="quarter" idx="10"/>
          </p:nvPr>
        </p:nvSpPr>
        <p:spPr/>
        <p:txBody>
          <a:bodyPr/>
          <a:lstStyle/>
          <a:p>
            <a:fld id="{CAD02498-F7B7-4A54-968B-8788F4467261}"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can range from identification to cross dressing, to undergoing hormone therapy, to sex reassignment surgery and/or to other forms of dress/presentation. Transgender people can include transsexuals, cross-dressers, drag kings/queens, masculine women, feminine men, and all those who defy what society tells them is appropriate for their "gender". Political trans activists seek to create more space around gender, and to create a space and a society where the choice of gender expression/presentation is safe, sane, and consensual.</a:t>
            </a:r>
            <a:endParaRPr lang="en-US" dirty="0"/>
          </a:p>
        </p:txBody>
      </p:sp>
      <p:sp>
        <p:nvSpPr>
          <p:cNvPr id="4" name="Slide Number Placeholder 3"/>
          <p:cNvSpPr>
            <a:spLocks noGrp="1"/>
          </p:cNvSpPr>
          <p:nvPr>
            <p:ph type="sldNum" sz="quarter" idx="10"/>
          </p:nvPr>
        </p:nvSpPr>
        <p:spPr/>
        <p:txBody>
          <a:bodyPr/>
          <a:lstStyle/>
          <a:p>
            <a:fld id="{CAD02498-F7B7-4A54-968B-8788F4467261}"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cstate="print"/>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EE008178-1856-4C1E-9403-1D0A71877953}" type="datetimeFigureOut">
              <a:rPr lang="en-US" smtClean="0"/>
              <a:pPr/>
              <a:t>10/26/2010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A2D8F-CAA3-4A6A-B072-2CF357B6A0D3}"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EE008178-1856-4C1E-9403-1D0A71877953}" type="datetimeFigureOut">
              <a:rPr lang="en-US" smtClean="0"/>
              <a:pPr/>
              <a:t>10/26/2010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A2D8F-CAA3-4A6A-B072-2CF357B6A0D3}"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EE008178-1856-4C1E-9403-1D0A71877953}" type="datetimeFigureOut">
              <a:rPr lang="en-US" smtClean="0"/>
              <a:pPr/>
              <a:t>10/26/2010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A2D8F-CAA3-4A6A-B072-2CF357B6A0D3}"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E008178-1856-4C1E-9403-1D0A71877953}" type="datetimeFigureOut">
              <a:rPr lang="en-US" smtClean="0"/>
              <a:pPr/>
              <a:t>10/26/2010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A2D8F-CAA3-4A6A-B072-2CF357B6A0D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E008178-1856-4C1E-9403-1D0A71877953}" type="datetimeFigureOut">
              <a:rPr lang="en-US" smtClean="0"/>
              <a:pPr/>
              <a:t>10/26/2010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A2D8F-CAA3-4A6A-B072-2CF357B6A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E008178-1856-4C1E-9403-1D0A71877953}" type="datetimeFigureOut">
              <a:rPr lang="en-US" smtClean="0"/>
              <a:pPr/>
              <a:t>10/26/2010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A2D8F-CAA3-4A6A-B072-2CF357B6A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cstate="print"/>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cstate="print"/>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E008178-1856-4C1E-9403-1D0A71877953}" type="datetimeFigureOut">
              <a:rPr lang="en-US" smtClean="0"/>
              <a:pPr/>
              <a:t>10/26/2010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A2D8F-CAA3-4A6A-B072-2CF357B6A0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E008178-1856-4C1E-9403-1D0A71877953}" type="datetimeFigureOut">
              <a:rPr lang="en-US" smtClean="0"/>
              <a:pPr/>
              <a:t>10/26/2010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A2D8F-CAA3-4A6A-B072-2CF357B6A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E008178-1856-4C1E-9403-1D0A71877953}" type="datetimeFigureOut">
              <a:rPr lang="en-US" smtClean="0"/>
              <a:pPr/>
              <a:t>10/26/2010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A2D8F-CAA3-4A6A-B072-2CF357B6A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08178-1856-4C1E-9403-1D0A71877953}" type="datetimeFigureOut">
              <a:rPr lang="en-US" smtClean="0"/>
              <a:pPr/>
              <a:t>10/26/2010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A2D8F-CAA3-4A6A-B072-2CF357B6A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008178-1856-4C1E-9403-1D0A71877953}" type="datetimeFigureOut">
              <a:rPr lang="en-US" smtClean="0"/>
              <a:pPr/>
              <a:t>10/26/2010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A2D8F-CAA3-4A6A-B072-2CF357B6A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cstate="print"/>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EE008178-1856-4C1E-9403-1D0A71877953}" type="datetimeFigureOut">
              <a:rPr lang="en-US" smtClean="0"/>
              <a:pPr/>
              <a:t>10/26/2010</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E8BA2D8F-CAA3-4A6A-B072-2CF357B6A0D3}"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ts val="3000"/>
              </a:lnSpc>
            </a:pPr>
            <a:r>
              <a:rPr lang="en-US" dirty="0" smtClean="0"/>
              <a:t>Allies Training Program</a:t>
            </a:r>
            <a:br>
              <a:rPr lang="en-US" dirty="0" smtClean="0"/>
            </a:br>
            <a:r>
              <a:rPr lang="en-US" sz="2400" dirty="0" smtClean="0"/>
              <a:t>Part I</a:t>
            </a:r>
            <a:endParaRPr lang="en-US" dirty="0"/>
          </a:p>
        </p:txBody>
      </p:sp>
      <p:sp>
        <p:nvSpPr>
          <p:cNvPr id="3" name="Subtitle 2"/>
          <p:cNvSpPr>
            <a:spLocks noGrp="1"/>
          </p:cNvSpPr>
          <p:nvPr>
            <p:ph type="subTitle" idx="1"/>
          </p:nvPr>
        </p:nvSpPr>
        <p:spPr/>
        <p:txBody>
          <a:bodyPr>
            <a:noAutofit/>
          </a:bodyPr>
          <a:lstStyle/>
          <a:p>
            <a:r>
              <a:rPr lang="en-US" sz="2000" dirty="0" err="1" smtClean="0"/>
              <a:t>Becki</a:t>
            </a:r>
            <a:r>
              <a:rPr lang="en-US" sz="2000" dirty="0" smtClean="0"/>
              <a:t> </a:t>
            </a:r>
            <a:r>
              <a:rPr lang="en-US" sz="2000" dirty="0" err="1" smtClean="0"/>
              <a:t>Fogerty</a:t>
            </a:r>
            <a:r>
              <a:rPr lang="en-US" sz="2000" dirty="0" smtClean="0"/>
              <a:t>, Paul </a:t>
            </a:r>
            <a:r>
              <a:rPr lang="en-US" sz="2000" dirty="0" err="1" smtClean="0"/>
              <a:t>Hengesteg</a:t>
            </a:r>
            <a:r>
              <a:rPr lang="en-US" sz="2000" dirty="0" smtClean="0"/>
              <a:t> and Matt Moran</a:t>
            </a:r>
          </a:p>
          <a:p>
            <a:r>
              <a:rPr lang="en-US" dirty="0" smtClean="0"/>
              <a:t>Office of Equity and Inclusion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Heterosexism</a:t>
            </a:r>
            <a:endParaRPr lang="en-US" dirty="0"/>
          </a:p>
        </p:txBody>
      </p:sp>
      <p:sp>
        <p:nvSpPr>
          <p:cNvPr id="5" name="Text Placeholder 4"/>
          <p:cNvSpPr>
            <a:spLocks noGrp="1"/>
          </p:cNvSpPr>
          <p:nvPr>
            <p:ph type="body" sz="quarter" idx="3"/>
          </p:nvPr>
        </p:nvSpPr>
        <p:spPr/>
        <p:txBody>
          <a:bodyPr/>
          <a:lstStyle/>
          <a:p>
            <a:r>
              <a:rPr lang="en-US" dirty="0" err="1" smtClean="0"/>
              <a:t>Overassertion</a:t>
            </a:r>
            <a:r>
              <a:rPr lang="en-US" dirty="0" smtClean="0"/>
              <a:t> of Heterosexuality</a:t>
            </a:r>
            <a:endParaRPr lang="en-US" dirty="0"/>
          </a:p>
        </p:txBody>
      </p:sp>
      <p:sp>
        <p:nvSpPr>
          <p:cNvPr id="6" name="Content Placeholder 5"/>
          <p:cNvSpPr>
            <a:spLocks noGrp="1"/>
          </p:cNvSpPr>
          <p:nvPr>
            <p:ph sz="quarter" idx="4"/>
          </p:nvPr>
        </p:nvSpPr>
        <p:spPr/>
        <p:txBody>
          <a:bodyPr/>
          <a:lstStyle/>
          <a:p>
            <a:r>
              <a:rPr lang="en-US" dirty="0" smtClean="0"/>
              <a:t>Making your sexuality clear to others because of fear of being labeled as LGBT</a:t>
            </a:r>
          </a:p>
          <a:p>
            <a:endParaRPr lang="en-US" dirty="0" smtClean="0"/>
          </a:p>
          <a:p>
            <a:endParaRPr lang="en-US" dirty="0"/>
          </a:p>
        </p:txBody>
      </p:sp>
      <p:sp>
        <p:nvSpPr>
          <p:cNvPr id="7" name="Text Placeholder 6"/>
          <p:cNvSpPr>
            <a:spLocks noGrp="1"/>
          </p:cNvSpPr>
          <p:nvPr>
            <p:ph type="body" idx="1"/>
          </p:nvPr>
        </p:nvSpPr>
        <p:spPr/>
        <p:txBody>
          <a:bodyPr/>
          <a:lstStyle/>
          <a:p>
            <a:r>
              <a:rPr lang="en-US" dirty="0" smtClean="0"/>
              <a:t>Making it Invisible</a:t>
            </a:r>
            <a:endParaRPr lang="en-US" dirty="0"/>
          </a:p>
        </p:txBody>
      </p:sp>
      <p:sp>
        <p:nvSpPr>
          <p:cNvPr id="8" name="Content Placeholder 7"/>
          <p:cNvSpPr>
            <a:spLocks noGrp="1"/>
          </p:cNvSpPr>
          <p:nvPr>
            <p:ph sz="half" idx="2"/>
          </p:nvPr>
        </p:nvSpPr>
        <p:spPr/>
        <p:txBody>
          <a:bodyPr/>
          <a:lstStyle/>
          <a:p>
            <a:pPr lvl="0"/>
            <a:r>
              <a:rPr lang="en-US" dirty="0" smtClean="0"/>
              <a:t>Assuming that everyone is heterosexual</a:t>
            </a:r>
          </a:p>
          <a:p>
            <a:pPr lvl="0"/>
            <a:r>
              <a:rPr lang="en-US" dirty="0" smtClean="0"/>
              <a:t>Considering heterosexism less significant than other oppressions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animBg="1"/>
      <p:bldP spid="6" grpId="0" build="p"/>
      <p:bldP spid="7" grpId="0" uiExpand="1" animBg="1"/>
      <p:bldP spid="8" grpId="0" uiExpan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Heterosexism</a:t>
            </a:r>
            <a:endParaRPr lang="en-US" dirty="0"/>
          </a:p>
        </p:txBody>
      </p:sp>
      <p:sp>
        <p:nvSpPr>
          <p:cNvPr id="3" name="Text Placeholder 2"/>
          <p:cNvSpPr>
            <a:spLocks noGrp="1"/>
          </p:cNvSpPr>
          <p:nvPr>
            <p:ph type="body" idx="1"/>
          </p:nvPr>
        </p:nvSpPr>
        <p:spPr/>
        <p:txBody>
          <a:bodyPr/>
          <a:lstStyle/>
          <a:p>
            <a:r>
              <a:rPr lang="en-US" dirty="0" smtClean="0"/>
              <a:t>Expecting to be Taught</a:t>
            </a:r>
            <a:endParaRPr lang="en-US" dirty="0"/>
          </a:p>
        </p:txBody>
      </p:sp>
      <p:sp>
        <p:nvSpPr>
          <p:cNvPr id="4" name="Content Placeholder 3"/>
          <p:cNvSpPr>
            <a:spLocks noGrp="1"/>
          </p:cNvSpPr>
          <p:nvPr>
            <p:ph sz="half" idx="2"/>
          </p:nvPr>
        </p:nvSpPr>
        <p:spPr/>
        <p:txBody>
          <a:bodyPr/>
          <a:lstStyle/>
          <a:p>
            <a:pPr lvl="0"/>
            <a:r>
              <a:rPr lang="en-US" dirty="0" smtClean="0"/>
              <a:t>Putting the burden of responsibility for educating and working for change on the LGBT individual</a:t>
            </a:r>
          </a:p>
        </p:txBody>
      </p:sp>
      <p:sp>
        <p:nvSpPr>
          <p:cNvPr id="5" name="Text Placeholder 4"/>
          <p:cNvSpPr>
            <a:spLocks noGrp="1"/>
          </p:cNvSpPr>
          <p:nvPr>
            <p:ph type="body" sz="quarter" idx="3"/>
          </p:nvPr>
        </p:nvSpPr>
        <p:spPr/>
        <p:txBody>
          <a:bodyPr/>
          <a:lstStyle/>
          <a:p>
            <a:r>
              <a:rPr lang="en-US" dirty="0" err="1" smtClean="0"/>
              <a:t>Misdefining</a:t>
            </a:r>
            <a:r>
              <a:rPr lang="en-US" dirty="0" smtClean="0"/>
              <a:t> Sexuality</a:t>
            </a:r>
            <a:endParaRPr lang="en-US" dirty="0"/>
          </a:p>
        </p:txBody>
      </p:sp>
      <p:sp>
        <p:nvSpPr>
          <p:cNvPr id="6" name="Content Placeholder 5"/>
          <p:cNvSpPr>
            <a:spLocks noGrp="1"/>
          </p:cNvSpPr>
          <p:nvPr>
            <p:ph sz="quarter" idx="4"/>
          </p:nvPr>
        </p:nvSpPr>
        <p:spPr/>
        <p:txBody>
          <a:bodyPr/>
          <a:lstStyle/>
          <a:p>
            <a:r>
              <a:rPr lang="en-US" dirty="0" smtClean="0"/>
              <a:t>Making assumptions about what it means to be bisexual or homosexual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4" grpId="1" build="p"/>
      <p:bldP spid="5" grpId="1" animBg="1"/>
      <p:bldP spid="6"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How Homophobia Hurts Us All</a:t>
            </a:r>
            <a:endParaRPr lang="en-US" dirty="0"/>
          </a:p>
        </p:txBody>
      </p:sp>
      <p:sp>
        <p:nvSpPr>
          <p:cNvPr id="8" name="Content Placeholder 7"/>
          <p:cNvSpPr>
            <a:spLocks noGrp="1"/>
          </p:cNvSpPr>
          <p:nvPr>
            <p:ph idx="1"/>
          </p:nvPr>
        </p:nvSpPr>
        <p:spPr/>
        <p:txBody>
          <a:bodyPr>
            <a:normAutofit fontScale="92500" lnSpcReduction="20000"/>
          </a:bodyPr>
          <a:lstStyle/>
          <a:p>
            <a:r>
              <a:rPr lang="en-US" dirty="0" smtClean="0"/>
              <a:t>LGBT people may be hesitant to come out</a:t>
            </a:r>
          </a:p>
          <a:p>
            <a:r>
              <a:rPr lang="en-US" dirty="0" smtClean="0"/>
              <a:t>They are likely affected by heterosexism</a:t>
            </a:r>
          </a:p>
          <a:p>
            <a:r>
              <a:rPr lang="en-US" dirty="0" smtClean="0"/>
              <a:t>They may be unaware of how they are affected</a:t>
            </a:r>
          </a:p>
          <a:p>
            <a:r>
              <a:rPr lang="en-US" dirty="0" smtClean="0"/>
              <a:t>Internalized homophobia</a:t>
            </a:r>
          </a:p>
          <a:p>
            <a:pPr lvl="1"/>
            <a:r>
              <a:rPr lang="en-US" dirty="0" smtClean="0"/>
              <a:t>Get used to expecting less, feel less deserving</a:t>
            </a:r>
          </a:p>
          <a:p>
            <a:r>
              <a:rPr lang="en-US" dirty="0" smtClean="0"/>
              <a:t>Tolerance or acceptance often assumed to be the best possible reactions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Homophobia Hurts Us All</a:t>
            </a:r>
            <a:endParaRPr lang="en-US" dirty="0"/>
          </a:p>
        </p:txBody>
      </p:sp>
      <p:sp>
        <p:nvSpPr>
          <p:cNvPr id="3" name="Content Placeholder 2"/>
          <p:cNvSpPr>
            <a:spLocks noGrp="1"/>
          </p:cNvSpPr>
          <p:nvPr>
            <p:ph idx="1"/>
          </p:nvPr>
        </p:nvSpPr>
        <p:spPr/>
        <p:txBody>
          <a:bodyPr/>
          <a:lstStyle/>
          <a:p>
            <a:r>
              <a:rPr lang="en-US" smtClean="0"/>
              <a:t>    You do not have to be gay, lesbian, or bisexual or know someone who is to be negatively affected by homophobia. Though homophobia actively oppresses gay men, lesbians, and bisexuals, it also hurts heterosexuals.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it hurt non-LGBT?</a:t>
            </a:r>
            <a:br>
              <a:rPr lang="en-US" dirty="0" smtClean="0"/>
            </a:br>
            <a:r>
              <a:rPr lang="en-US" dirty="0" smtClean="0"/>
              <a:t>Homophobia…</a:t>
            </a:r>
            <a:endParaRPr lang="en-US" dirty="0"/>
          </a:p>
        </p:txBody>
      </p:sp>
      <p:sp>
        <p:nvSpPr>
          <p:cNvPr id="3" name="Content Placeholder 2"/>
          <p:cNvSpPr>
            <a:spLocks noGrp="1"/>
          </p:cNvSpPr>
          <p:nvPr>
            <p:ph sz="half" idx="1"/>
          </p:nvPr>
        </p:nvSpPr>
        <p:spPr/>
        <p:txBody>
          <a:bodyPr>
            <a:normAutofit fontScale="70000" lnSpcReduction="20000"/>
          </a:bodyPr>
          <a:lstStyle/>
          <a:p>
            <a:r>
              <a:rPr lang="en-US" sz="2400" dirty="0"/>
              <a:t>Inhibits the ability of heterosexuals to form close, intimate relationships with members of their own sex, for fear of being perceived as lesbian, gay, or </a:t>
            </a:r>
            <a:r>
              <a:rPr lang="en-US" sz="2400" dirty="0" smtClean="0"/>
              <a:t>bisexual</a:t>
            </a:r>
          </a:p>
          <a:p>
            <a:pPr lvl="0"/>
            <a:r>
              <a:rPr lang="en-US" sz="2400" dirty="0"/>
              <a:t>Locks people into gender roles that may inhibit self-expression</a:t>
            </a:r>
          </a:p>
          <a:p>
            <a:endParaRPr lang="en-US" sz="2400" dirty="0"/>
          </a:p>
        </p:txBody>
      </p:sp>
      <p:sp>
        <p:nvSpPr>
          <p:cNvPr id="4" name="Content Placeholder 3"/>
          <p:cNvSpPr>
            <a:spLocks noGrp="1"/>
          </p:cNvSpPr>
          <p:nvPr>
            <p:ph sz="half" idx="2"/>
          </p:nvPr>
        </p:nvSpPr>
        <p:spPr/>
        <p:txBody>
          <a:bodyPr>
            <a:normAutofit fontScale="70000" lnSpcReduction="20000"/>
          </a:bodyPr>
          <a:lstStyle/>
          <a:p>
            <a:pPr lvl="0"/>
            <a:r>
              <a:rPr lang="en-US" sz="2400" dirty="0"/>
              <a:t>Is often used to stigmatize heterosexuals: those perceived or labeled by others to be by LGBT and their friends and </a:t>
            </a:r>
            <a:r>
              <a:rPr lang="en-US" sz="2400" dirty="0" smtClean="0"/>
              <a:t>families</a:t>
            </a:r>
          </a:p>
          <a:p>
            <a:pPr lvl="0"/>
            <a:r>
              <a:rPr lang="en-US" sz="2400" dirty="0"/>
              <a:t>Inhibits appreciation of other types of diversity, making it unsafe for everyone because each person has unique traits not considered mainstream or dominant</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Bisexual</a:t>
            </a:r>
            <a:endParaRPr lang="en-US" dirty="0"/>
          </a:p>
        </p:txBody>
      </p:sp>
      <p:sp>
        <p:nvSpPr>
          <p:cNvPr id="3" name="Content Placeholder 2"/>
          <p:cNvSpPr>
            <a:spLocks noGrp="1"/>
          </p:cNvSpPr>
          <p:nvPr>
            <p:ph idx="1"/>
          </p:nvPr>
        </p:nvSpPr>
        <p:spPr/>
        <p:txBody>
          <a:bodyPr/>
          <a:lstStyle/>
          <a:p>
            <a:r>
              <a:rPr lang="en-US" dirty="0" smtClean="0"/>
              <a:t>A person who is emotionally, physically, spiritually, and sexually attracted to members of more than one gender. Also can be referred to as </a:t>
            </a:r>
            <a:r>
              <a:rPr lang="en-US" dirty="0" err="1" smtClean="0"/>
              <a:t>omnisexual</a:t>
            </a:r>
            <a:r>
              <a:rPr lang="en-US" dirty="0" smtClean="0"/>
              <a:t> and pansexual.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Bisexuality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Bisexuality is the potential to feel attracted to and engage in sensual and/or sexual relationships with people of any sex.</a:t>
            </a:r>
          </a:p>
          <a:p>
            <a:r>
              <a:rPr lang="en-US" dirty="0" smtClean="0"/>
              <a:t>A bisexual person may not be equally attracted to both sexes and the degree of attraction may vary over time. </a:t>
            </a:r>
          </a:p>
          <a:p>
            <a:r>
              <a:rPr lang="en-US" dirty="0" smtClean="0"/>
              <a:t>Bisexuality can be</a:t>
            </a:r>
          </a:p>
          <a:p>
            <a:pPr lvl="1"/>
            <a:r>
              <a:rPr lang="en-US" dirty="0" smtClean="0"/>
              <a:t>a stage in the process of acknowledging homosexuality</a:t>
            </a:r>
          </a:p>
          <a:p>
            <a:pPr lvl="1"/>
            <a:r>
              <a:rPr lang="en-US" dirty="0" smtClean="0"/>
              <a:t>an identity in and of itself</a:t>
            </a:r>
          </a:p>
          <a:p>
            <a:r>
              <a:rPr lang="en-US" dirty="0" smtClean="0"/>
              <a:t>Bisexuality as an identity is often ignored or considered “part gay and part straight”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Bisexuality</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It is a myth that bisexuals have “the best of both worlds”</a:t>
            </a:r>
          </a:p>
          <a:p>
            <a:r>
              <a:rPr lang="en-US" dirty="0" smtClean="0"/>
              <a:t>They often are stigmatized by both the straight community and the gay community as not fitting into either</a:t>
            </a:r>
          </a:p>
          <a:p>
            <a:r>
              <a:rPr lang="en-US" dirty="0" smtClean="0"/>
              <a:t>A bisexual person does not need to be sexually involved with a man and a woman simultaneously</a:t>
            </a:r>
          </a:p>
          <a:p>
            <a:endParaRPr lang="en-US" dirty="0" smtClean="0"/>
          </a:p>
        </p:txBody>
      </p:sp>
      <p:sp>
        <p:nvSpPr>
          <p:cNvPr id="4" name="Content Placeholder 3"/>
          <p:cNvSpPr>
            <a:spLocks noGrp="1"/>
          </p:cNvSpPr>
          <p:nvPr>
            <p:ph sz="half" idx="2"/>
          </p:nvPr>
        </p:nvSpPr>
        <p:spPr/>
        <p:txBody>
          <a:bodyPr>
            <a:normAutofit fontScale="85000" lnSpcReduction="20000"/>
          </a:bodyPr>
          <a:lstStyle/>
          <a:p>
            <a:r>
              <a:rPr lang="en-US" dirty="0" smtClean="0"/>
              <a:t>The ability to create a relationship with either sex depends more upon the individual's personality than it does upon bisexuality, as well as the other person’s understanding of differing sexual orientations.</a:t>
            </a:r>
          </a:p>
          <a:p>
            <a:r>
              <a:rPr lang="en-US" dirty="0" smtClean="0"/>
              <a:t>Some people who identify as bisexual never engage in sexual activity with more than one sex</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Transgender</a:t>
            </a:r>
            <a:endParaRPr lang="en-US" dirty="0"/>
          </a:p>
        </p:txBody>
      </p:sp>
      <p:sp>
        <p:nvSpPr>
          <p:cNvPr id="3" name="Content Placeholder 2"/>
          <p:cNvSpPr>
            <a:spLocks noGrp="1"/>
          </p:cNvSpPr>
          <p:nvPr>
            <p:ph idx="1"/>
          </p:nvPr>
        </p:nvSpPr>
        <p:spPr/>
        <p:txBody>
          <a:bodyPr>
            <a:normAutofit/>
          </a:bodyPr>
          <a:lstStyle/>
          <a:p>
            <a:r>
              <a:rPr lang="en-US" dirty="0" smtClean="0"/>
              <a:t>An umbrella term for people who transgress society's view of gender and biological sex as necessarily fixed, unmoving, and following from one's biological sex. They view gender on a spectrum, rather than a polarized, either/or construct.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Transgenderism</a:t>
            </a:r>
            <a:endParaRPr lang="en-US" dirty="0"/>
          </a:p>
        </p:txBody>
      </p:sp>
      <p:sp>
        <p:nvSpPr>
          <p:cNvPr id="4" name="Text Box 4"/>
          <p:cNvSpPr txBox="1">
            <a:spLocks noChangeArrowheads="1"/>
          </p:cNvSpPr>
          <p:nvPr/>
        </p:nvSpPr>
        <p:spPr bwMode="auto">
          <a:xfrm>
            <a:off x="3505200" y="4038600"/>
            <a:ext cx="1752600" cy="457200"/>
          </a:xfrm>
          <a:prstGeom prst="rect">
            <a:avLst/>
          </a:prstGeom>
          <a:noFill/>
          <a:ln w="9525">
            <a:noFill/>
            <a:miter lim="800000"/>
            <a:headEnd/>
            <a:tailEnd/>
          </a:ln>
          <a:effectLst/>
        </p:spPr>
        <p:txBody>
          <a:bodyPr>
            <a:spAutoFit/>
          </a:bodyPr>
          <a:lstStyle/>
          <a:p>
            <a:pPr>
              <a:spcBef>
                <a:spcPct val="50000"/>
              </a:spcBef>
            </a:pPr>
            <a:r>
              <a:rPr lang="en-US" sz="2400" b="0">
                <a:solidFill>
                  <a:schemeClr val="bg1"/>
                </a:solidFill>
              </a:rPr>
              <a:t>Women</a:t>
            </a:r>
          </a:p>
        </p:txBody>
      </p:sp>
      <p:sp>
        <p:nvSpPr>
          <p:cNvPr id="5" name="Rectangle 5"/>
          <p:cNvSpPr>
            <a:spLocks noChangeArrowheads="1"/>
          </p:cNvSpPr>
          <p:nvPr/>
        </p:nvSpPr>
        <p:spPr bwMode="auto">
          <a:xfrm>
            <a:off x="3429000" y="3733800"/>
            <a:ext cx="1828800" cy="1447800"/>
          </a:xfrm>
          <a:prstGeom prst="rect">
            <a:avLst/>
          </a:prstGeom>
          <a:solidFill>
            <a:srgbClr val="FF99CC"/>
          </a:solidFill>
          <a:ln w="9525">
            <a:solidFill>
              <a:schemeClr val="tx1"/>
            </a:solidFill>
            <a:miter lim="800000"/>
            <a:headEnd/>
            <a:tailEnd/>
          </a:ln>
          <a:effectLst/>
        </p:spPr>
        <p:txBody>
          <a:bodyPr wrap="none" anchor="ctr"/>
          <a:lstStyle/>
          <a:p>
            <a:endParaRPr lang="en-US">
              <a:solidFill>
                <a:schemeClr val="bg1"/>
              </a:solidFill>
            </a:endParaRPr>
          </a:p>
        </p:txBody>
      </p:sp>
      <p:sp>
        <p:nvSpPr>
          <p:cNvPr id="6" name="Rectangle 6"/>
          <p:cNvSpPr>
            <a:spLocks noChangeArrowheads="1"/>
          </p:cNvSpPr>
          <p:nvPr/>
        </p:nvSpPr>
        <p:spPr bwMode="auto">
          <a:xfrm>
            <a:off x="5410200" y="5257800"/>
            <a:ext cx="1905000" cy="1295400"/>
          </a:xfrm>
          <a:prstGeom prst="rect">
            <a:avLst/>
          </a:prstGeom>
          <a:solidFill>
            <a:srgbClr val="3399FF"/>
          </a:solidFill>
          <a:ln w="9525">
            <a:solidFill>
              <a:schemeClr val="tx1"/>
            </a:solidFill>
            <a:miter lim="800000"/>
            <a:headEnd/>
            <a:tailEnd/>
          </a:ln>
          <a:effectLst/>
        </p:spPr>
        <p:txBody>
          <a:bodyPr wrap="none" anchor="ctr"/>
          <a:lstStyle/>
          <a:p>
            <a:endParaRPr lang="en-US">
              <a:solidFill>
                <a:schemeClr val="bg1"/>
              </a:solidFill>
            </a:endParaRPr>
          </a:p>
        </p:txBody>
      </p:sp>
      <p:sp>
        <p:nvSpPr>
          <p:cNvPr id="7" name="Text Box 7"/>
          <p:cNvSpPr txBox="1">
            <a:spLocks noChangeArrowheads="1"/>
          </p:cNvSpPr>
          <p:nvPr/>
        </p:nvSpPr>
        <p:spPr bwMode="auto">
          <a:xfrm>
            <a:off x="3810000" y="4191000"/>
            <a:ext cx="1143000" cy="336550"/>
          </a:xfrm>
          <a:prstGeom prst="rect">
            <a:avLst/>
          </a:prstGeom>
          <a:noFill/>
          <a:ln w="9525">
            <a:noFill/>
            <a:miter lim="800000"/>
            <a:headEnd/>
            <a:tailEnd/>
          </a:ln>
          <a:effectLst/>
        </p:spPr>
        <p:txBody>
          <a:bodyPr>
            <a:spAutoFit/>
          </a:bodyPr>
          <a:lstStyle/>
          <a:p>
            <a:pPr>
              <a:spcBef>
                <a:spcPct val="50000"/>
              </a:spcBef>
            </a:pPr>
            <a:r>
              <a:rPr lang="en-US" sz="1600" b="0" dirty="0">
                <a:solidFill>
                  <a:schemeClr val="bg1"/>
                </a:solidFill>
              </a:rPr>
              <a:t>Women</a:t>
            </a:r>
          </a:p>
        </p:txBody>
      </p:sp>
      <p:sp>
        <p:nvSpPr>
          <p:cNvPr id="8" name="Text Box 8"/>
          <p:cNvSpPr txBox="1">
            <a:spLocks noChangeArrowheads="1"/>
          </p:cNvSpPr>
          <p:nvPr/>
        </p:nvSpPr>
        <p:spPr bwMode="auto">
          <a:xfrm>
            <a:off x="5867400" y="5715000"/>
            <a:ext cx="990600" cy="336550"/>
          </a:xfrm>
          <a:prstGeom prst="rect">
            <a:avLst/>
          </a:prstGeom>
          <a:noFill/>
          <a:ln w="9525">
            <a:noFill/>
            <a:miter lim="800000"/>
            <a:headEnd/>
            <a:tailEnd/>
          </a:ln>
          <a:effectLst/>
        </p:spPr>
        <p:txBody>
          <a:bodyPr>
            <a:spAutoFit/>
          </a:bodyPr>
          <a:lstStyle/>
          <a:p>
            <a:pPr>
              <a:spcBef>
                <a:spcPct val="50000"/>
              </a:spcBef>
            </a:pPr>
            <a:r>
              <a:rPr lang="en-US" sz="1600" b="0">
                <a:solidFill>
                  <a:schemeClr val="bg1"/>
                </a:solidFill>
              </a:rPr>
              <a:t>Men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Allies</a:t>
            </a:r>
            <a:endParaRPr lang="en-US" dirty="0"/>
          </a:p>
        </p:txBody>
      </p:sp>
      <p:sp>
        <p:nvSpPr>
          <p:cNvPr id="3" name="Content Placeholder 2"/>
          <p:cNvSpPr>
            <a:spLocks noGrp="1"/>
          </p:cNvSpPr>
          <p:nvPr>
            <p:ph idx="1"/>
          </p:nvPr>
        </p:nvSpPr>
        <p:spPr/>
        <p:txBody>
          <a:bodyPr>
            <a:normAutofit fontScale="92500"/>
          </a:bodyPr>
          <a:lstStyle/>
          <a:p>
            <a:r>
              <a:rPr lang="en-US" dirty="0" smtClean="0"/>
              <a:t>Respect individual privacy</a:t>
            </a:r>
          </a:p>
          <a:p>
            <a:r>
              <a:rPr lang="en-US" dirty="0" smtClean="0"/>
              <a:t>Allow individuals to direct interaction</a:t>
            </a:r>
          </a:p>
          <a:p>
            <a:r>
              <a:rPr lang="en-US" dirty="0" smtClean="0"/>
              <a:t>Avoid telling individuals what to do when possible</a:t>
            </a:r>
          </a:p>
          <a:p>
            <a:r>
              <a:rPr lang="en-US" dirty="0" smtClean="0"/>
              <a:t>Make referrals where appropriate</a:t>
            </a:r>
          </a:p>
          <a:p>
            <a:r>
              <a:rPr lang="en-US" dirty="0" smtClean="0"/>
              <a:t>Consult with the LGBT Office if you have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Transgenderism</a:t>
            </a:r>
            <a:endParaRPr lang="en-US" dirty="0"/>
          </a:p>
        </p:txBody>
      </p:sp>
      <p:sp>
        <p:nvSpPr>
          <p:cNvPr id="4" name="Text Box 2"/>
          <p:cNvSpPr txBox="1">
            <a:spLocks noChangeArrowheads="1"/>
          </p:cNvSpPr>
          <p:nvPr/>
        </p:nvSpPr>
        <p:spPr bwMode="auto">
          <a:xfrm>
            <a:off x="3276600" y="3124200"/>
            <a:ext cx="4495800" cy="457200"/>
          </a:xfrm>
          <a:prstGeom prst="rect">
            <a:avLst/>
          </a:prstGeom>
          <a:noFill/>
          <a:ln w="9525">
            <a:noFill/>
            <a:miter lim="800000"/>
            <a:headEnd/>
            <a:tailEnd/>
          </a:ln>
          <a:effectLst/>
        </p:spPr>
        <p:txBody>
          <a:bodyPr>
            <a:spAutoFit/>
          </a:bodyPr>
          <a:lstStyle/>
          <a:p>
            <a:pPr>
              <a:spcBef>
                <a:spcPct val="50000"/>
              </a:spcBef>
            </a:pPr>
            <a:endParaRPr lang="en-US" sz="2400" b="0">
              <a:solidFill>
                <a:schemeClr val="bg1"/>
              </a:solidFill>
            </a:endParaRPr>
          </a:p>
        </p:txBody>
      </p:sp>
      <p:sp>
        <p:nvSpPr>
          <p:cNvPr id="5" name="Text Box 3"/>
          <p:cNvSpPr txBox="1">
            <a:spLocks noChangeArrowheads="1"/>
          </p:cNvSpPr>
          <p:nvPr/>
        </p:nvSpPr>
        <p:spPr bwMode="auto">
          <a:xfrm>
            <a:off x="3352800" y="3048000"/>
            <a:ext cx="4343400" cy="457200"/>
          </a:xfrm>
          <a:prstGeom prst="rect">
            <a:avLst/>
          </a:prstGeom>
          <a:noFill/>
          <a:ln w="9525">
            <a:noFill/>
            <a:miter lim="800000"/>
            <a:headEnd/>
            <a:tailEnd/>
          </a:ln>
          <a:effectLst/>
        </p:spPr>
        <p:txBody>
          <a:bodyPr>
            <a:spAutoFit/>
          </a:bodyPr>
          <a:lstStyle/>
          <a:p>
            <a:pPr>
              <a:spcBef>
                <a:spcPct val="50000"/>
              </a:spcBef>
            </a:pPr>
            <a:r>
              <a:rPr lang="en-US" sz="2400" b="0">
                <a:solidFill>
                  <a:schemeClr val="bg1"/>
                </a:solidFill>
              </a:rPr>
              <a:t>Female sex         Male sex</a:t>
            </a:r>
          </a:p>
        </p:txBody>
      </p:sp>
      <p:sp>
        <p:nvSpPr>
          <p:cNvPr id="6" name="Text Box 4"/>
          <p:cNvSpPr txBox="1">
            <a:spLocks noChangeArrowheads="1"/>
          </p:cNvSpPr>
          <p:nvPr/>
        </p:nvSpPr>
        <p:spPr bwMode="auto">
          <a:xfrm>
            <a:off x="838200" y="3962400"/>
            <a:ext cx="2209800" cy="2492990"/>
          </a:xfrm>
          <a:prstGeom prst="rect">
            <a:avLst/>
          </a:prstGeom>
          <a:noFill/>
          <a:ln w="9525">
            <a:noFill/>
            <a:miter lim="800000"/>
            <a:headEnd/>
            <a:tailEnd/>
          </a:ln>
          <a:effectLst/>
        </p:spPr>
        <p:txBody>
          <a:bodyPr>
            <a:spAutoFit/>
          </a:bodyPr>
          <a:lstStyle/>
          <a:p>
            <a:pPr>
              <a:spcBef>
                <a:spcPct val="50000"/>
              </a:spcBef>
            </a:pPr>
            <a:r>
              <a:rPr lang="en-US" sz="2400" b="0">
                <a:solidFill>
                  <a:schemeClr val="bg1"/>
                </a:solidFill>
              </a:rPr>
              <a:t>Female gender</a:t>
            </a:r>
          </a:p>
          <a:p>
            <a:pPr>
              <a:spcBef>
                <a:spcPct val="50000"/>
              </a:spcBef>
            </a:pPr>
            <a:endParaRPr lang="en-US" sz="2400" b="0">
              <a:solidFill>
                <a:schemeClr val="bg1"/>
              </a:solidFill>
            </a:endParaRPr>
          </a:p>
          <a:p>
            <a:pPr>
              <a:spcBef>
                <a:spcPct val="50000"/>
              </a:spcBef>
            </a:pPr>
            <a:endParaRPr lang="en-US" sz="2400" b="0">
              <a:solidFill>
                <a:schemeClr val="bg1"/>
              </a:solidFill>
            </a:endParaRPr>
          </a:p>
          <a:p>
            <a:pPr>
              <a:spcBef>
                <a:spcPct val="50000"/>
              </a:spcBef>
            </a:pPr>
            <a:r>
              <a:rPr lang="en-US" sz="2400" b="0">
                <a:solidFill>
                  <a:schemeClr val="bg1"/>
                </a:solidFill>
              </a:rPr>
              <a:t>Male gender</a:t>
            </a:r>
          </a:p>
        </p:txBody>
      </p:sp>
      <p:sp>
        <p:nvSpPr>
          <p:cNvPr id="7" name="Text Box 5"/>
          <p:cNvSpPr txBox="1">
            <a:spLocks noChangeArrowheads="1"/>
          </p:cNvSpPr>
          <p:nvPr/>
        </p:nvSpPr>
        <p:spPr bwMode="auto">
          <a:xfrm>
            <a:off x="3505200" y="4038600"/>
            <a:ext cx="1752600" cy="457200"/>
          </a:xfrm>
          <a:prstGeom prst="rect">
            <a:avLst/>
          </a:prstGeom>
          <a:noFill/>
          <a:ln w="9525">
            <a:noFill/>
            <a:miter lim="800000"/>
            <a:headEnd/>
            <a:tailEnd/>
          </a:ln>
          <a:effectLst/>
        </p:spPr>
        <p:txBody>
          <a:bodyPr>
            <a:spAutoFit/>
          </a:bodyPr>
          <a:lstStyle/>
          <a:p>
            <a:pPr>
              <a:spcBef>
                <a:spcPct val="50000"/>
              </a:spcBef>
            </a:pPr>
            <a:r>
              <a:rPr lang="en-US" sz="2400" b="0">
                <a:solidFill>
                  <a:schemeClr val="bg1"/>
                </a:solidFill>
              </a:rPr>
              <a:t>Women</a:t>
            </a:r>
          </a:p>
        </p:txBody>
      </p:sp>
      <p:sp>
        <p:nvSpPr>
          <p:cNvPr id="8" name="Text Box 6"/>
          <p:cNvSpPr txBox="1">
            <a:spLocks noChangeArrowheads="1"/>
          </p:cNvSpPr>
          <p:nvPr/>
        </p:nvSpPr>
        <p:spPr bwMode="auto">
          <a:xfrm>
            <a:off x="5791200" y="5486400"/>
            <a:ext cx="2057400" cy="457200"/>
          </a:xfrm>
          <a:prstGeom prst="rect">
            <a:avLst/>
          </a:prstGeom>
          <a:noFill/>
          <a:ln w="9525">
            <a:noFill/>
            <a:miter lim="800000"/>
            <a:headEnd/>
            <a:tailEnd/>
          </a:ln>
          <a:effectLst/>
        </p:spPr>
        <p:txBody>
          <a:bodyPr>
            <a:spAutoFit/>
          </a:bodyPr>
          <a:lstStyle/>
          <a:p>
            <a:pPr>
              <a:spcBef>
                <a:spcPct val="50000"/>
              </a:spcBef>
            </a:pPr>
            <a:r>
              <a:rPr lang="en-US" sz="2400" b="0">
                <a:solidFill>
                  <a:schemeClr val="bg1"/>
                </a:solidFill>
              </a:rPr>
              <a:t>Men</a:t>
            </a:r>
          </a:p>
        </p:txBody>
      </p:sp>
      <p:sp>
        <p:nvSpPr>
          <p:cNvPr id="9" name="Rectangle 7"/>
          <p:cNvSpPr>
            <a:spLocks noChangeArrowheads="1"/>
          </p:cNvSpPr>
          <p:nvPr/>
        </p:nvSpPr>
        <p:spPr bwMode="auto">
          <a:xfrm>
            <a:off x="3429000" y="3733800"/>
            <a:ext cx="1828800" cy="1447800"/>
          </a:xfrm>
          <a:prstGeom prst="rect">
            <a:avLst/>
          </a:prstGeom>
          <a:solidFill>
            <a:srgbClr val="FF99CC"/>
          </a:solidFill>
          <a:ln w="9525">
            <a:solidFill>
              <a:schemeClr val="tx1"/>
            </a:solidFill>
            <a:miter lim="800000"/>
            <a:headEnd/>
            <a:tailEnd/>
          </a:ln>
          <a:effectLst/>
        </p:spPr>
        <p:txBody>
          <a:bodyPr wrap="none" anchor="ctr"/>
          <a:lstStyle/>
          <a:p>
            <a:endParaRPr lang="en-US">
              <a:solidFill>
                <a:schemeClr val="bg1"/>
              </a:solidFill>
            </a:endParaRPr>
          </a:p>
        </p:txBody>
      </p:sp>
      <p:sp>
        <p:nvSpPr>
          <p:cNvPr id="10" name="Rectangle 8"/>
          <p:cNvSpPr>
            <a:spLocks noChangeArrowheads="1"/>
          </p:cNvSpPr>
          <p:nvPr/>
        </p:nvSpPr>
        <p:spPr bwMode="auto">
          <a:xfrm>
            <a:off x="5410200" y="5257800"/>
            <a:ext cx="1905000" cy="1295400"/>
          </a:xfrm>
          <a:prstGeom prst="rect">
            <a:avLst/>
          </a:prstGeom>
          <a:solidFill>
            <a:srgbClr val="3399FF"/>
          </a:solidFill>
          <a:ln w="9525">
            <a:solidFill>
              <a:schemeClr val="tx1"/>
            </a:solidFill>
            <a:miter lim="800000"/>
            <a:headEnd/>
            <a:tailEnd/>
          </a:ln>
          <a:effectLst/>
        </p:spPr>
        <p:txBody>
          <a:bodyPr wrap="none" anchor="ctr"/>
          <a:lstStyle/>
          <a:p>
            <a:endParaRPr lang="en-US">
              <a:solidFill>
                <a:schemeClr val="bg1"/>
              </a:solidFill>
            </a:endParaRPr>
          </a:p>
        </p:txBody>
      </p:sp>
      <p:sp>
        <p:nvSpPr>
          <p:cNvPr id="11" name="Text Box 9"/>
          <p:cNvSpPr txBox="1">
            <a:spLocks noChangeArrowheads="1"/>
          </p:cNvSpPr>
          <p:nvPr/>
        </p:nvSpPr>
        <p:spPr bwMode="auto">
          <a:xfrm>
            <a:off x="3810000" y="4191000"/>
            <a:ext cx="1143000" cy="336550"/>
          </a:xfrm>
          <a:prstGeom prst="rect">
            <a:avLst/>
          </a:prstGeom>
          <a:noFill/>
          <a:ln w="9525">
            <a:noFill/>
            <a:miter lim="800000"/>
            <a:headEnd/>
            <a:tailEnd/>
          </a:ln>
          <a:effectLst/>
        </p:spPr>
        <p:txBody>
          <a:bodyPr>
            <a:spAutoFit/>
          </a:bodyPr>
          <a:lstStyle/>
          <a:p>
            <a:pPr>
              <a:spcBef>
                <a:spcPct val="50000"/>
              </a:spcBef>
            </a:pPr>
            <a:r>
              <a:rPr lang="en-US" sz="1600" b="0">
                <a:solidFill>
                  <a:schemeClr val="bg1"/>
                </a:solidFill>
              </a:rPr>
              <a:t>Women</a:t>
            </a:r>
          </a:p>
        </p:txBody>
      </p:sp>
      <p:sp>
        <p:nvSpPr>
          <p:cNvPr id="12" name="Text Box 10"/>
          <p:cNvSpPr txBox="1">
            <a:spLocks noChangeArrowheads="1"/>
          </p:cNvSpPr>
          <p:nvPr/>
        </p:nvSpPr>
        <p:spPr bwMode="auto">
          <a:xfrm>
            <a:off x="5867400" y="5715000"/>
            <a:ext cx="990600" cy="336550"/>
          </a:xfrm>
          <a:prstGeom prst="rect">
            <a:avLst/>
          </a:prstGeom>
          <a:noFill/>
          <a:ln w="9525">
            <a:noFill/>
            <a:miter lim="800000"/>
            <a:headEnd/>
            <a:tailEnd/>
          </a:ln>
          <a:effectLst/>
        </p:spPr>
        <p:txBody>
          <a:bodyPr>
            <a:spAutoFit/>
          </a:bodyPr>
          <a:lstStyle/>
          <a:p>
            <a:pPr>
              <a:spcBef>
                <a:spcPct val="50000"/>
              </a:spcBef>
            </a:pPr>
            <a:r>
              <a:rPr lang="en-US" sz="1600" b="0">
                <a:solidFill>
                  <a:schemeClr val="bg1"/>
                </a:solidFill>
              </a:rPr>
              <a:t>Men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Transgenderism</a:t>
            </a:r>
            <a:endParaRPr lang="en-US" dirty="0"/>
          </a:p>
        </p:txBody>
      </p:sp>
      <p:sp>
        <p:nvSpPr>
          <p:cNvPr id="4" name="Rectangle 2"/>
          <p:cNvSpPr>
            <a:spLocks noChangeArrowheads="1"/>
          </p:cNvSpPr>
          <p:nvPr/>
        </p:nvSpPr>
        <p:spPr bwMode="auto">
          <a:xfrm>
            <a:off x="3048000" y="3581400"/>
            <a:ext cx="4724400" cy="2743200"/>
          </a:xfrm>
          <a:prstGeom prst="rect">
            <a:avLst/>
          </a:prstGeom>
          <a:gradFill rotWithShape="0">
            <a:gsLst>
              <a:gs pos="0">
                <a:srgbClr val="FF66CC"/>
              </a:gs>
              <a:gs pos="100000">
                <a:srgbClr val="3399FF"/>
              </a:gs>
            </a:gsLst>
            <a:lin ang="2700000" scaled="1"/>
          </a:gradFill>
          <a:ln w="9525">
            <a:solidFill>
              <a:schemeClr val="tx1"/>
            </a:solidFill>
            <a:miter lim="800000"/>
            <a:headEnd/>
            <a:tailEnd/>
          </a:ln>
          <a:effectLst/>
        </p:spPr>
        <p:txBody>
          <a:bodyPr wrap="none" anchor="ctr"/>
          <a:lstStyle/>
          <a:p>
            <a:endParaRPr lang="en-US">
              <a:solidFill>
                <a:schemeClr val="bg1"/>
              </a:solidFill>
            </a:endParaRPr>
          </a:p>
        </p:txBody>
      </p:sp>
      <p:sp>
        <p:nvSpPr>
          <p:cNvPr id="5" name="Line 3"/>
          <p:cNvSpPr>
            <a:spLocks noChangeShapeType="1"/>
          </p:cNvSpPr>
          <p:nvPr/>
        </p:nvSpPr>
        <p:spPr bwMode="auto">
          <a:xfrm>
            <a:off x="5410200" y="3657600"/>
            <a:ext cx="0" cy="2590800"/>
          </a:xfrm>
          <a:prstGeom prst="line">
            <a:avLst/>
          </a:prstGeom>
          <a:noFill/>
          <a:ln w="88900">
            <a:pattFill prst="lgConfetti">
              <a:fgClr>
                <a:schemeClr val="tx1"/>
              </a:fgClr>
              <a:bgClr>
                <a:srgbClr val="FFFFFF"/>
              </a:bgClr>
            </a:pattFill>
            <a:round/>
            <a:headEnd/>
            <a:tailEnd/>
          </a:ln>
          <a:effectLst/>
        </p:spPr>
        <p:txBody>
          <a:bodyPr wrap="none" anchor="ctr"/>
          <a:lstStyle/>
          <a:p>
            <a:endParaRPr lang="en-US">
              <a:solidFill>
                <a:schemeClr val="bg1"/>
              </a:solidFill>
            </a:endParaRPr>
          </a:p>
        </p:txBody>
      </p:sp>
      <p:sp>
        <p:nvSpPr>
          <p:cNvPr id="6" name="Line 4"/>
          <p:cNvSpPr>
            <a:spLocks noChangeShapeType="1"/>
          </p:cNvSpPr>
          <p:nvPr/>
        </p:nvSpPr>
        <p:spPr bwMode="auto">
          <a:xfrm>
            <a:off x="3048000" y="5029200"/>
            <a:ext cx="4724400" cy="0"/>
          </a:xfrm>
          <a:prstGeom prst="line">
            <a:avLst/>
          </a:prstGeom>
          <a:noFill/>
          <a:ln w="92075">
            <a:pattFill prst="lgConfetti">
              <a:fgClr>
                <a:schemeClr val="tx1"/>
              </a:fgClr>
              <a:bgClr>
                <a:srgbClr val="FFFFFF"/>
              </a:bgClr>
            </a:pattFill>
            <a:round/>
            <a:headEnd/>
            <a:tailEnd/>
          </a:ln>
          <a:effectLst/>
        </p:spPr>
        <p:txBody>
          <a:bodyPr wrap="none" anchor="ctr"/>
          <a:lstStyle/>
          <a:p>
            <a:endParaRPr lang="en-US">
              <a:solidFill>
                <a:schemeClr val="bg1"/>
              </a:solidFill>
            </a:endParaRPr>
          </a:p>
        </p:txBody>
      </p:sp>
      <p:sp>
        <p:nvSpPr>
          <p:cNvPr id="7" name="Text Box 5"/>
          <p:cNvSpPr txBox="1">
            <a:spLocks noChangeArrowheads="1"/>
          </p:cNvSpPr>
          <p:nvPr/>
        </p:nvSpPr>
        <p:spPr bwMode="auto">
          <a:xfrm>
            <a:off x="3124200" y="3048000"/>
            <a:ext cx="4495800" cy="457200"/>
          </a:xfrm>
          <a:prstGeom prst="rect">
            <a:avLst/>
          </a:prstGeom>
          <a:noFill/>
          <a:ln w="9525">
            <a:noFill/>
            <a:miter lim="800000"/>
            <a:headEnd/>
            <a:tailEnd/>
          </a:ln>
          <a:effectLst/>
        </p:spPr>
        <p:txBody>
          <a:bodyPr>
            <a:spAutoFit/>
          </a:bodyPr>
          <a:lstStyle/>
          <a:p>
            <a:pPr>
              <a:spcBef>
                <a:spcPct val="50000"/>
              </a:spcBef>
            </a:pPr>
            <a:endParaRPr lang="en-US" sz="2400" b="0">
              <a:solidFill>
                <a:schemeClr val="bg1"/>
              </a:solidFill>
            </a:endParaRPr>
          </a:p>
        </p:txBody>
      </p:sp>
      <p:sp>
        <p:nvSpPr>
          <p:cNvPr id="8" name="Text Box 6"/>
          <p:cNvSpPr txBox="1">
            <a:spLocks noChangeArrowheads="1"/>
          </p:cNvSpPr>
          <p:nvPr/>
        </p:nvSpPr>
        <p:spPr bwMode="auto">
          <a:xfrm>
            <a:off x="3200400" y="2971800"/>
            <a:ext cx="4343400" cy="457200"/>
          </a:xfrm>
          <a:prstGeom prst="rect">
            <a:avLst/>
          </a:prstGeom>
          <a:noFill/>
          <a:ln w="9525">
            <a:noFill/>
            <a:miter lim="800000"/>
            <a:headEnd/>
            <a:tailEnd/>
          </a:ln>
          <a:effectLst/>
        </p:spPr>
        <p:txBody>
          <a:bodyPr>
            <a:spAutoFit/>
          </a:bodyPr>
          <a:lstStyle/>
          <a:p>
            <a:pPr>
              <a:spcBef>
                <a:spcPct val="50000"/>
              </a:spcBef>
            </a:pPr>
            <a:r>
              <a:rPr lang="en-US" sz="2400" b="0">
                <a:solidFill>
                  <a:schemeClr val="bg1"/>
                </a:solidFill>
              </a:rPr>
              <a:t>Female sex         Male sex</a:t>
            </a:r>
          </a:p>
        </p:txBody>
      </p:sp>
      <p:sp>
        <p:nvSpPr>
          <p:cNvPr id="9" name="Text Box 7"/>
          <p:cNvSpPr txBox="1">
            <a:spLocks noChangeArrowheads="1"/>
          </p:cNvSpPr>
          <p:nvPr/>
        </p:nvSpPr>
        <p:spPr bwMode="auto">
          <a:xfrm>
            <a:off x="685800" y="3886200"/>
            <a:ext cx="2209800" cy="2492990"/>
          </a:xfrm>
          <a:prstGeom prst="rect">
            <a:avLst/>
          </a:prstGeom>
          <a:noFill/>
          <a:ln w="9525">
            <a:noFill/>
            <a:miter lim="800000"/>
            <a:headEnd/>
            <a:tailEnd/>
          </a:ln>
          <a:effectLst/>
        </p:spPr>
        <p:txBody>
          <a:bodyPr>
            <a:spAutoFit/>
          </a:bodyPr>
          <a:lstStyle/>
          <a:p>
            <a:pPr>
              <a:spcBef>
                <a:spcPct val="50000"/>
              </a:spcBef>
            </a:pPr>
            <a:r>
              <a:rPr lang="en-US" sz="2400" b="0">
                <a:solidFill>
                  <a:schemeClr val="bg1"/>
                </a:solidFill>
              </a:rPr>
              <a:t>Female gender</a:t>
            </a:r>
          </a:p>
          <a:p>
            <a:pPr>
              <a:spcBef>
                <a:spcPct val="50000"/>
              </a:spcBef>
            </a:pPr>
            <a:endParaRPr lang="en-US" sz="2400" b="0">
              <a:solidFill>
                <a:schemeClr val="bg1"/>
              </a:solidFill>
            </a:endParaRPr>
          </a:p>
          <a:p>
            <a:pPr>
              <a:spcBef>
                <a:spcPct val="50000"/>
              </a:spcBef>
            </a:pPr>
            <a:endParaRPr lang="en-US" sz="2400" b="0">
              <a:solidFill>
                <a:schemeClr val="bg1"/>
              </a:solidFill>
            </a:endParaRPr>
          </a:p>
          <a:p>
            <a:pPr>
              <a:spcBef>
                <a:spcPct val="50000"/>
              </a:spcBef>
            </a:pPr>
            <a:r>
              <a:rPr lang="en-US" sz="2400" b="0">
                <a:solidFill>
                  <a:schemeClr val="bg1"/>
                </a:solidFill>
              </a:rPr>
              <a:t>Male gender</a:t>
            </a:r>
          </a:p>
        </p:txBody>
      </p:sp>
      <p:sp>
        <p:nvSpPr>
          <p:cNvPr id="10" name="Text Box 8"/>
          <p:cNvSpPr txBox="1">
            <a:spLocks noChangeArrowheads="1"/>
          </p:cNvSpPr>
          <p:nvPr/>
        </p:nvSpPr>
        <p:spPr bwMode="auto">
          <a:xfrm>
            <a:off x="3352800" y="3962400"/>
            <a:ext cx="1752600" cy="457200"/>
          </a:xfrm>
          <a:prstGeom prst="rect">
            <a:avLst/>
          </a:prstGeom>
          <a:noFill/>
          <a:ln w="9525">
            <a:noFill/>
            <a:miter lim="800000"/>
            <a:headEnd/>
            <a:tailEnd/>
          </a:ln>
          <a:effectLst/>
        </p:spPr>
        <p:txBody>
          <a:bodyPr>
            <a:spAutoFit/>
          </a:bodyPr>
          <a:lstStyle/>
          <a:p>
            <a:pPr>
              <a:spcBef>
                <a:spcPct val="50000"/>
              </a:spcBef>
            </a:pPr>
            <a:r>
              <a:rPr lang="en-US" sz="2400" b="0">
                <a:solidFill>
                  <a:schemeClr val="bg1"/>
                </a:solidFill>
              </a:rPr>
              <a:t>Women</a:t>
            </a:r>
          </a:p>
        </p:txBody>
      </p:sp>
      <p:sp>
        <p:nvSpPr>
          <p:cNvPr id="11" name="Text Box 9"/>
          <p:cNvSpPr txBox="1">
            <a:spLocks noChangeArrowheads="1"/>
          </p:cNvSpPr>
          <p:nvPr/>
        </p:nvSpPr>
        <p:spPr bwMode="auto">
          <a:xfrm>
            <a:off x="5638800" y="5410200"/>
            <a:ext cx="2057400" cy="457200"/>
          </a:xfrm>
          <a:prstGeom prst="rect">
            <a:avLst/>
          </a:prstGeom>
          <a:noFill/>
          <a:ln w="9525">
            <a:noFill/>
            <a:miter lim="800000"/>
            <a:headEnd/>
            <a:tailEnd/>
          </a:ln>
          <a:effectLst/>
        </p:spPr>
        <p:txBody>
          <a:bodyPr>
            <a:spAutoFit/>
          </a:bodyPr>
          <a:lstStyle/>
          <a:p>
            <a:pPr>
              <a:spcBef>
                <a:spcPct val="50000"/>
              </a:spcBef>
            </a:pPr>
            <a:r>
              <a:rPr lang="en-US" sz="2400" b="0">
                <a:solidFill>
                  <a:schemeClr val="bg1"/>
                </a:solidFill>
              </a:rPr>
              <a:t>Men</a:t>
            </a:r>
          </a:p>
        </p:txBody>
      </p:sp>
      <p:sp>
        <p:nvSpPr>
          <p:cNvPr id="12" name="Text Box 10"/>
          <p:cNvSpPr txBox="1">
            <a:spLocks noChangeArrowheads="1"/>
          </p:cNvSpPr>
          <p:nvPr/>
        </p:nvSpPr>
        <p:spPr bwMode="auto">
          <a:xfrm>
            <a:off x="5791200" y="4038600"/>
            <a:ext cx="1752600" cy="701675"/>
          </a:xfrm>
          <a:prstGeom prst="rect">
            <a:avLst/>
          </a:prstGeom>
          <a:noFill/>
          <a:ln w="9525">
            <a:noFill/>
            <a:miter lim="800000"/>
            <a:headEnd/>
            <a:tailEnd/>
          </a:ln>
          <a:effectLst/>
        </p:spPr>
        <p:txBody>
          <a:bodyPr>
            <a:spAutoFit/>
          </a:bodyPr>
          <a:lstStyle/>
          <a:p>
            <a:pPr>
              <a:spcBef>
                <a:spcPct val="50000"/>
              </a:spcBef>
            </a:pPr>
            <a:r>
              <a:rPr lang="en-US" sz="2000" b="0">
                <a:solidFill>
                  <a:schemeClr val="bg1"/>
                </a:solidFill>
              </a:rPr>
              <a:t>MTF Transsexual</a:t>
            </a:r>
            <a:endParaRPr lang="en-US" sz="2400" b="0">
              <a:solidFill>
                <a:schemeClr val="bg1"/>
              </a:solidFill>
            </a:endParaRPr>
          </a:p>
        </p:txBody>
      </p:sp>
      <p:sp>
        <p:nvSpPr>
          <p:cNvPr id="13" name="Text Box 11"/>
          <p:cNvSpPr txBox="1">
            <a:spLocks noChangeArrowheads="1"/>
          </p:cNvSpPr>
          <p:nvPr/>
        </p:nvSpPr>
        <p:spPr bwMode="auto">
          <a:xfrm>
            <a:off x="3429000" y="5257800"/>
            <a:ext cx="1752600" cy="701675"/>
          </a:xfrm>
          <a:prstGeom prst="rect">
            <a:avLst/>
          </a:prstGeom>
          <a:noFill/>
          <a:ln w="9525">
            <a:noFill/>
            <a:miter lim="800000"/>
            <a:headEnd/>
            <a:tailEnd/>
          </a:ln>
          <a:effectLst/>
        </p:spPr>
        <p:txBody>
          <a:bodyPr>
            <a:spAutoFit/>
          </a:bodyPr>
          <a:lstStyle/>
          <a:p>
            <a:pPr>
              <a:spcBef>
                <a:spcPct val="50000"/>
              </a:spcBef>
            </a:pPr>
            <a:r>
              <a:rPr lang="en-US" sz="2000" b="0">
                <a:solidFill>
                  <a:schemeClr val="bg1"/>
                </a:solidFill>
              </a:rPr>
              <a:t>FTM Transsexual</a:t>
            </a:r>
            <a:endParaRPr lang="en-US" sz="2400" b="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Facts about </a:t>
            </a:r>
            <a:r>
              <a:rPr lang="en-US" dirty="0" err="1" smtClean="0"/>
              <a:t>Transgenderism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transgender person is someone whose gender expression runs contrary to what other people in the same culture would normally expect. There are several types:</a:t>
            </a:r>
          </a:p>
          <a:p>
            <a:pPr lvl="1"/>
            <a:r>
              <a:rPr lang="en-US" dirty="0" smtClean="0"/>
              <a:t>FTM (female to male): born female but see themselves as partly to fully male</a:t>
            </a:r>
          </a:p>
          <a:p>
            <a:pPr lvl="1"/>
            <a:r>
              <a:rPr lang="en-US" dirty="0" smtClean="0"/>
              <a:t>MTF (male to female): born male but see themselves as partly to fully female</a:t>
            </a:r>
          </a:p>
          <a:p>
            <a:pPr lvl="1"/>
            <a:r>
              <a:rPr lang="en-US" dirty="0" err="1" smtClean="0"/>
              <a:t>Intersexed</a:t>
            </a:r>
            <a:r>
              <a:rPr lang="en-US" dirty="0" smtClean="0"/>
              <a:t>: born with a combination of male and female physiology (similar to hermaphrodite) – may accept their mixed gender as natural while most are assigned to one sex shortly after birth</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Facts about </a:t>
            </a:r>
            <a:r>
              <a:rPr lang="en-US" dirty="0" err="1" smtClean="0"/>
              <a:t>Transgenderism</a:t>
            </a:r>
            <a:endParaRPr lang="en-US" dirty="0"/>
          </a:p>
        </p:txBody>
      </p:sp>
      <p:sp>
        <p:nvSpPr>
          <p:cNvPr id="3" name="Content Placeholder 2"/>
          <p:cNvSpPr>
            <a:spLocks noGrp="1"/>
          </p:cNvSpPr>
          <p:nvPr>
            <p:ph sz="half" idx="1"/>
          </p:nvPr>
        </p:nvSpPr>
        <p:spPr/>
        <p:txBody>
          <a:bodyPr>
            <a:normAutofit fontScale="70000" lnSpcReduction="20000"/>
          </a:bodyPr>
          <a:lstStyle/>
          <a:p>
            <a:pPr lvl="0"/>
            <a:r>
              <a:rPr lang="en-US" sz="2400" u="sng" dirty="0" smtClean="0"/>
              <a:t>Transvestite</a:t>
            </a:r>
            <a:r>
              <a:rPr lang="en-US" sz="2400" dirty="0" smtClean="0"/>
              <a:t>: person who wears clothes identified with the opposite gender for emotional or psychological satisfaction, often but not always straight</a:t>
            </a:r>
          </a:p>
          <a:p>
            <a:pPr lvl="0"/>
            <a:r>
              <a:rPr lang="en-US" sz="2400" u="sng" dirty="0" smtClean="0"/>
              <a:t>Drag Queen</a:t>
            </a:r>
            <a:r>
              <a:rPr lang="en-US" sz="2400" dirty="0" smtClean="0"/>
              <a:t>: female-emulating male, usually campy, often (not always) gay</a:t>
            </a:r>
          </a:p>
          <a:p>
            <a:pPr lvl="0"/>
            <a:r>
              <a:rPr lang="en-US" sz="2400" u="sng" dirty="0" smtClean="0"/>
              <a:t>Drag King</a:t>
            </a:r>
            <a:r>
              <a:rPr lang="en-US" sz="2400" dirty="0" smtClean="0"/>
              <a:t>: male-emulating woman</a:t>
            </a:r>
          </a:p>
        </p:txBody>
      </p:sp>
      <p:sp>
        <p:nvSpPr>
          <p:cNvPr id="4" name="Content Placeholder 3"/>
          <p:cNvSpPr>
            <a:spLocks noGrp="1"/>
          </p:cNvSpPr>
          <p:nvPr>
            <p:ph sz="half" idx="2"/>
          </p:nvPr>
        </p:nvSpPr>
        <p:spPr/>
        <p:txBody>
          <a:bodyPr>
            <a:noAutofit/>
          </a:bodyPr>
          <a:lstStyle/>
          <a:p>
            <a:pPr lvl="0"/>
            <a:r>
              <a:rPr lang="en-US" sz="1500" u="sng" dirty="0" err="1" smtClean="0"/>
              <a:t>Transgenderist</a:t>
            </a:r>
            <a:r>
              <a:rPr lang="en-US" sz="1500" dirty="0" smtClean="0"/>
              <a:t>: person living as gender opposite to anatomical sex. Sexual orientation varies.</a:t>
            </a:r>
          </a:p>
          <a:p>
            <a:pPr lvl="0"/>
            <a:r>
              <a:rPr lang="en-US" sz="1500" u="sng" dirty="0" smtClean="0"/>
              <a:t>Transsexual</a:t>
            </a:r>
            <a:r>
              <a:rPr lang="en-US" sz="1500" dirty="0" smtClean="0"/>
              <a:t>: person whose sexual identity is opposite to their assignment at birth. Sexual orientation varies.</a:t>
            </a:r>
          </a:p>
          <a:p>
            <a:pPr lvl="0"/>
            <a:r>
              <a:rPr lang="en-US" sz="1500" u="sng" dirty="0" err="1" smtClean="0"/>
              <a:t>Androgyne</a:t>
            </a:r>
            <a:r>
              <a:rPr lang="en-US" sz="1500" dirty="0" smtClean="0"/>
              <a:t>: person appearing and identifying as neither man nor woman, presenting a gender either mixed or neutral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Facts about </a:t>
            </a:r>
            <a:r>
              <a:rPr lang="en-US" dirty="0" err="1" smtClean="0"/>
              <a:t>Transgenderism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Not every trans-identifying person chooses to have complete sex-reassignment surgery; some have partial surgery while others cannot or do not want any at all</a:t>
            </a:r>
          </a:p>
          <a:p>
            <a:r>
              <a:rPr lang="en-US" dirty="0" smtClean="0"/>
              <a:t>Sexual Orientation, sexual identity, and gender are independent of each other. A person may express any variation of each of these in any combination. </a:t>
            </a:r>
          </a:p>
          <a:p>
            <a:r>
              <a:rPr lang="en-US" dirty="0" smtClean="0"/>
              <a:t>A transgender person’s sexual orientation is unrelated to their gender identity or their sexual identity.</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Intersexed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People born with "unexpected" genitals. Formerly referred to as hermaphrodites, </a:t>
            </a:r>
            <a:r>
              <a:rPr lang="en-US" dirty="0" err="1" smtClean="0"/>
              <a:t>intersexed</a:t>
            </a:r>
            <a:r>
              <a:rPr lang="en-US" dirty="0" smtClean="0"/>
              <a:t> people are not easily categorized as male or female because of ambiguous genitals. Most </a:t>
            </a:r>
            <a:r>
              <a:rPr lang="en-US" dirty="0" err="1" smtClean="0"/>
              <a:t>intersexed</a:t>
            </a:r>
            <a:r>
              <a:rPr lang="en-US" dirty="0" smtClean="0"/>
              <a:t> people do not possess "both" sets of genitals, rather a blending or a different appearance that is medically unacceptable to most doctors. Intersexuality is fairly common. Many who identify as </a:t>
            </a:r>
            <a:r>
              <a:rPr lang="en-US" dirty="0" err="1" smtClean="0"/>
              <a:t>intersexed</a:t>
            </a:r>
            <a:r>
              <a:rPr lang="en-US" dirty="0" smtClean="0"/>
              <a:t> believe that early childhood surgical intervention is not only unnecessary but cruel and advocate counseling and support for children and families.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Genderqueer</a:t>
            </a:r>
            <a:endParaRPr lang="en-US" dirty="0"/>
          </a:p>
        </p:txBody>
      </p:sp>
      <p:sp>
        <p:nvSpPr>
          <p:cNvPr id="3" name="Content Placeholder 2"/>
          <p:cNvSpPr>
            <a:spLocks noGrp="1"/>
          </p:cNvSpPr>
          <p:nvPr>
            <p:ph idx="1"/>
          </p:nvPr>
        </p:nvSpPr>
        <p:spPr/>
        <p:txBody>
          <a:bodyPr/>
          <a:lstStyle/>
          <a:p>
            <a:r>
              <a:rPr lang="en-US" dirty="0" smtClean="0"/>
              <a:t>Any LGBT person whose gender presentation is an intentional mixture of gender signifiers, usually a political identity in support of transgender persons and against the binary gender system.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Transsexual</a:t>
            </a:r>
            <a:endParaRPr lang="en-US" dirty="0"/>
          </a:p>
        </p:txBody>
      </p:sp>
      <p:sp>
        <p:nvSpPr>
          <p:cNvPr id="3" name="Content Placeholder 2"/>
          <p:cNvSpPr>
            <a:spLocks noGrp="1"/>
          </p:cNvSpPr>
          <p:nvPr>
            <p:ph idx="1"/>
          </p:nvPr>
        </p:nvSpPr>
        <p:spPr/>
        <p:txBody>
          <a:bodyPr/>
          <a:lstStyle/>
          <a:p>
            <a:r>
              <a:rPr lang="en-US" dirty="0" smtClean="0"/>
              <a:t>A person whose core gender identity is "opposite" their assigned sex. Transsexuals may live as the opposite sex, undergo hormone therapy, and/or have sex reassignment surgery to "match" their bodies with their gender identity.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Transvestite</a:t>
            </a:r>
            <a:endParaRPr lang="en-US" dirty="0"/>
          </a:p>
        </p:txBody>
      </p:sp>
      <p:sp>
        <p:nvSpPr>
          <p:cNvPr id="3" name="Content Placeholder 2"/>
          <p:cNvSpPr>
            <a:spLocks noGrp="1"/>
          </p:cNvSpPr>
          <p:nvPr>
            <p:ph idx="1"/>
          </p:nvPr>
        </p:nvSpPr>
        <p:spPr/>
        <p:txBody>
          <a:bodyPr/>
          <a:lstStyle/>
          <a:p>
            <a:r>
              <a:rPr lang="en-US" dirty="0" smtClean="0"/>
              <a:t>A person who cross-dresses for erotic pleasure or relaxation.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a:t>
            </a:r>
            <a:endParaRPr lang="en-US" dirty="0"/>
          </a:p>
        </p:txBody>
      </p:sp>
      <p:sp>
        <p:nvSpPr>
          <p:cNvPr id="3" name="Content Placeholder 2"/>
          <p:cNvSpPr>
            <a:spLocks noGrp="1"/>
          </p:cNvSpPr>
          <p:nvPr>
            <p:ph idx="1"/>
          </p:nvPr>
        </p:nvSpPr>
        <p:spPr/>
        <p:txBody>
          <a:bodyPr/>
          <a:lstStyle/>
          <a:p>
            <a:r>
              <a:rPr lang="en-US" dirty="0" smtClean="0"/>
              <a:t>Queen, a person who consciously performs femininity, sometimes in an exaggerated/theatrical manner, usually in a show or theatre setting; King, a person who consciously performs masculinity, sometimes in an exaggerated/theatrical manner, usually in a show or theatre setting.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idx="1"/>
          </p:nvPr>
        </p:nvPicPr>
        <p:blipFill>
          <a:blip r:embed="rId2" cstate="print"/>
          <a:srcRect l="-17615" r="-17615"/>
          <a:stretch>
            <a:fillRect/>
          </a:stretch>
        </p:blipFill>
        <p:spPr/>
      </p:pic>
      <p:sp>
        <p:nvSpPr>
          <p:cNvPr id="7" name="Text Placeholder 6"/>
          <p:cNvSpPr>
            <a:spLocks noGrp="1"/>
          </p:cNvSpPr>
          <p:nvPr>
            <p:ph type="body" sz="half" idx="2"/>
          </p:nvPr>
        </p:nvSpPr>
        <p:spPr/>
        <p:txBody>
          <a:bodyPr/>
          <a:lstStyle/>
          <a:p>
            <a:endParaRPr lang="en-US"/>
          </a:p>
        </p:txBody>
      </p:sp>
      <p:sp>
        <p:nvSpPr>
          <p:cNvPr id="2" name="Title 1"/>
          <p:cNvSpPr>
            <a:spLocks noGrp="1"/>
          </p:cNvSpPr>
          <p:nvPr>
            <p:ph type="title"/>
          </p:nvPr>
        </p:nvSpPr>
        <p:spPr/>
        <p:txBody>
          <a:bodyPr/>
          <a:lstStyle/>
          <a:p>
            <a:r>
              <a:rPr lang="en-US" dirty="0" smtClean="0"/>
              <a:t>Homophobia and Heterosexism</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Questions/Comments?</a:t>
            </a:r>
            <a:endParaRPr lang="en-US" dirty="0"/>
          </a:p>
        </p:txBody>
      </p:sp>
      <p:pic>
        <p:nvPicPr>
          <p:cNvPr id="10" name="Picture Placeholder 9" descr="gayclipart.png"/>
          <p:cNvPicPr>
            <a:picLocks noGrp="1" noChangeAspect="1"/>
          </p:cNvPicPr>
          <p:nvPr>
            <p:ph type="pic" idx="13"/>
          </p:nvPr>
        </p:nvPicPr>
        <p:blipFill>
          <a:blip r:embed="rId2" cstate="print"/>
          <a:srcRect l="-12177" r="-12177"/>
          <a:stretch>
            <a:fillRect/>
          </a:stretch>
        </p:blipFill>
        <p:spPr/>
      </p:pic>
      <p:sp>
        <p:nvSpPr>
          <p:cNvPr id="6" name="Content Placeholder 5"/>
          <p:cNvSpPr>
            <a:spLocks noGrp="1"/>
          </p:cNvSpPr>
          <p:nvPr>
            <p:ph type="subTitle" idx="1"/>
          </p:nvPr>
        </p:nvSpPr>
        <p:spPr/>
        <p:txBody>
          <a:bodyPr>
            <a:normAutofit/>
          </a:bodyPr>
          <a:lstStyle/>
          <a:p>
            <a:r>
              <a:rPr lang="en-US" dirty="0" smtClean="0"/>
              <a:t>Next Session: Here</a:t>
            </a:r>
            <a:r>
              <a:rPr lang="en-US" smtClean="0"/>
              <a:t>, October 27, 2-4pm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Heterosexism</a:t>
            </a:r>
            <a:endParaRPr lang="en-US" dirty="0"/>
          </a:p>
        </p:txBody>
      </p:sp>
      <p:sp>
        <p:nvSpPr>
          <p:cNvPr id="3" name="Content Placeholder 2"/>
          <p:cNvSpPr>
            <a:spLocks noGrp="1"/>
          </p:cNvSpPr>
          <p:nvPr>
            <p:ph idx="1"/>
          </p:nvPr>
        </p:nvSpPr>
        <p:spPr/>
        <p:txBody>
          <a:bodyPr/>
          <a:lstStyle/>
          <a:p>
            <a:r>
              <a:rPr lang="en-US" dirty="0" smtClean="0"/>
              <a:t>The belief that all people are heterosexual, the assumption and/or belief that heterosexual relationships and behavior are superior, and the actions based on this assumption.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Homophobia</a:t>
            </a:r>
            <a:endParaRPr lang="en-US" dirty="0"/>
          </a:p>
        </p:txBody>
      </p:sp>
      <p:sp>
        <p:nvSpPr>
          <p:cNvPr id="3" name="Content Placeholder 2"/>
          <p:cNvSpPr>
            <a:spLocks noGrp="1"/>
          </p:cNvSpPr>
          <p:nvPr>
            <p:ph idx="1"/>
          </p:nvPr>
        </p:nvSpPr>
        <p:spPr/>
        <p:txBody>
          <a:bodyPr/>
          <a:lstStyle/>
          <a:p>
            <a:r>
              <a:rPr lang="en-US" dirty="0" smtClean="0"/>
              <a:t>Fear, anger, discomfort, intolerance, or lack of acceptance toward LGBT people, or experiencing these feelings about one's own non-heterosexual preference.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Attitude about LGBT People</a:t>
            </a:r>
            <a:endParaRPr lang="en-US" dirty="0"/>
          </a:p>
        </p:txBody>
      </p:sp>
      <p:sp>
        <p:nvSpPr>
          <p:cNvPr id="3" name="Content Placeholder 2"/>
          <p:cNvSpPr>
            <a:spLocks noGrp="1"/>
          </p:cNvSpPr>
          <p:nvPr>
            <p:ph idx="1"/>
          </p:nvPr>
        </p:nvSpPr>
        <p:spPr/>
        <p:txBody>
          <a:bodyPr>
            <a:normAutofit/>
          </a:bodyPr>
          <a:lstStyle/>
          <a:p>
            <a:r>
              <a:rPr lang="en-US" sz="2000" dirty="0" smtClean="0"/>
              <a:t>Repulsion</a:t>
            </a:r>
          </a:p>
          <a:p>
            <a:r>
              <a:rPr lang="en-US" sz="2000" dirty="0" smtClean="0"/>
              <a:t>Pity</a:t>
            </a:r>
          </a:p>
          <a:p>
            <a:r>
              <a:rPr lang="en-US" sz="2000" dirty="0" smtClean="0"/>
              <a:t>Tolerance</a:t>
            </a:r>
          </a:p>
          <a:p>
            <a:r>
              <a:rPr lang="en-US" sz="2000" dirty="0" smtClean="0"/>
              <a:t>Acceptance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Attitude about LGBT People</a:t>
            </a:r>
            <a:endParaRPr lang="en-US" dirty="0"/>
          </a:p>
        </p:txBody>
      </p:sp>
      <p:sp>
        <p:nvSpPr>
          <p:cNvPr id="4" name="Content Placeholder 3"/>
          <p:cNvSpPr>
            <a:spLocks noGrp="1"/>
          </p:cNvSpPr>
          <p:nvPr>
            <p:ph sz="half" idx="1"/>
          </p:nvPr>
        </p:nvSpPr>
        <p:spPr/>
        <p:txBody>
          <a:bodyPr/>
          <a:lstStyle/>
          <a:p>
            <a:r>
              <a:rPr lang="en-US" dirty="0" smtClean="0"/>
              <a:t>Repulsion</a:t>
            </a:r>
          </a:p>
          <a:p>
            <a:r>
              <a:rPr lang="en-US" dirty="0" smtClean="0"/>
              <a:t>Pity</a:t>
            </a:r>
          </a:p>
          <a:p>
            <a:r>
              <a:rPr lang="en-US" dirty="0" smtClean="0"/>
              <a:t>Tolerance</a:t>
            </a:r>
          </a:p>
          <a:p>
            <a:r>
              <a:rPr lang="en-US" dirty="0" smtClean="0"/>
              <a:t>Acceptance</a:t>
            </a:r>
          </a:p>
          <a:p>
            <a:endParaRPr lang="en-US" dirty="0"/>
          </a:p>
        </p:txBody>
      </p:sp>
      <p:sp>
        <p:nvSpPr>
          <p:cNvPr id="5" name="Content Placeholder 4"/>
          <p:cNvSpPr>
            <a:spLocks noGrp="1"/>
          </p:cNvSpPr>
          <p:nvPr>
            <p:ph sz="half" idx="2"/>
          </p:nvPr>
        </p:nvSpPr>
        <p:spPr/>
        <p:txBody>
          <a:bodyPr/>
          <a:lstStyle/>
          <a:p>
            <a:r>
              <a:rPr lang="en-US" dirty="0" smtClean="0"/>
              <a:t>Support</a:t>
            </a:r>
          </a:p>
          <a:p>
            <a:r>
              <a:rPr lang="en-US" dirty="0" smtClean="0"/>
              <a:t>Admiration</a:t>
            </a:r>
          </a:p>
          <a:p>
            <a:r>
              <a:rPr lang="en-US" dirty="0" smtClean="0"/>
              <a:t>Appreciation</a:t>
            </a:r>
          </a:p>
          <a:p>
            <a:r>
              <a:rPr lang="en-US" dirty="0" smtClean="0"/>
              <a:t>Nurturance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1"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1"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1"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Identifying Heterosexism</a:t>
            </a:r>
            <a:endParaRPr lang="en-US" dirty="0"/>
          </a:p>
        </p:txBody>
      </p:sp>
      <p:sp>
        <p:nvSpPr>
          <p:cNvPr id="5" name="Content Placeholder 4"/>
          <p:cNvSpPr>
            <a:spLocks noGrp="1"/>
          </p:cNvSpPr>
          <p:nvPr>
            <p:ph idx="1"/>
          </p:nvPr>
        </p:nvSpPr>
        <p:spPr/>
        <p:txBody>
          <a:bodyPr>
            <a:normAutofit fontScale="92500"/>
          </a:bodyPr>
          <a:lstStyle/>
          <a:p>
            <a:pPr>
              <a:buNone/>
            </a:pPr>
            <a:r>
              <a:rPr lang="en-US" sz="3400" dirty="0" smtClean="0"/>
              <a:t>	Stereotypes </a:t>
            </a:r>
            <a:r>
              <a:rPr lang="en-US" sz="3400" dirty="0"/>
              <a:t>and assumptions are at the root of heterosexist attitudes, simplifying the diverse LGBT community and often disarming them. The following actions and thoughts are manifestations of these attitudes.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Identifying Heterosexism</a:t>
            </a:r>
            <a:endParaRPr lang="en-US" dirty="0"/>
          </a:p>
        </p:txBody>
      </p:sp>
      <p:sp>
        <p:nvSpPr>
          <p:cNvPr id="3" name="Content Placeholder 2"/>
          <p:cNvSpPr>
            <a:spLocks noGrp="1"/>
          </p:cNvSpPr>
          <p:nvPr>
            <p:ph type="body" idx="1"/>
          </p:nvPr>
        </p:nvSpPr>
        <p:spPr/>
        <p:txBody>
          <a:bodyPr/>
          <a:lstStyle/>
          <a:p>
            <a:r>
              <a:rPr lang="en-US" dirty="0" err="1" smtClean="0"/>
              <a:t>Oversexualization</a:t>
            </a:r>
            <a:endParaRPr lang="en-US" dirty="0" smtClean="0"/>
          </a:p>
        </p:txBody>
      </p:sp>
      <p:sp>
        <p:nvSpPr>
          <p:cNvPr id="4" name="Content Placeholder 3"/>
          <p:cNvSpPr>
            <a:spLocks noGrp="1"/>
          </p:cNvSpPr>
          <p:nvPr>
            <p:ph sz="half" idx="2"/>
          </p:nvPr>
        </p:nvSpPr>
        <p:spPr/>
        <p:txBody>
          <a:bodyPr/>
          <a:lstStyle/>
          <a:p>
            <a:pPr lvl="0"/>
            <a:r>
              <a:rPr lang="en-US" dirty="0" smtClean="0"/>
              <a:t>Assuming that lesbians, gay men, and bisexuals are only sexual beings rather than complex people who have, among other significant features, a non-heterosexual orientation</a:t>
            </a:r>
          </a:p>
          <a:p>
            <a:endParaRPr lang="en-US" dirty="0" smtClean="0"/>
          </a:p>
        </p:txBody>
      </p:sp>
      <p:sp>
        <p:nvSpPr>
          <p:cNvPr id="15" name="Text Placeholder 14"/>
          <p:cNvSpPr>
            <a:spLocks noGrp="1"/>
          </p:cNvSpPr>
          <p:nvPr>
            <p:ph type="body" sz="quarter" idx="3"/>
          </p:nvPr>
        </p:nvSpPr>
        <p:spPr/>
        <p:txBody>
          <a:bodyPr/>
          <a:lstStyle/>
          <a:p>
            <a:r>
              <a:rPr lang="en-US" dirty="0" smtClean="0"/>
              <a:t>Denying Personal Significance</a:t>
            </a:r>
          </a:p>
        </p:txBody>
      </p:sp>
      <p:sp>
        <p:nvSpPr>
          <p:cNvPr id="16" name="Content Placeholder 15"/>
          <p:cNvSpPr>
            <a:spLocks noGrp="1"/>
          </p:cNvSpPr>
          <p:nvPr>
            <p:ph sz="quarter" idx="4"/>
          </p:nvPr>
        </p:nvSpPr>
        <p:spPr/>
        <p:txBody>
          <a:bodyPr/>
          <a:lstStyle/>
          <a:p>
            <a:r>
              <a:rPr lang="en-US" dirty="0" smtClean="0"/>
              <a:t>Commenting that “it doesn’t matter to me that you are LGBT” – a basic part of someone’s identity and sense of self </a:t>
            </a:r>
            <a:r>
              <a:rPr lang="en-US" i="1" dirty="0" smtClean="0"/>
              <a:t>should</a:t>
            </a:r>
            <a:r>
              <a:rPr lang="en-US" dirty="0" smtClean="0"/>
              <a:t> matter, but not negatively</a:t>
            </a:r>
          </a:p>
          <a:p>
            <a:pPr lvl="0"/>
            <a:endParaRPr lang="en-US" dirty="0" smtClean="0"/>
          </a:p>
          <a:p>
            <a:endParaRPr lang="en-US" dirty="0"/>
          </a:p>
        </p:txBody>
      </p:sp>
      <p:sp>
        <p:nvSpPr>
          <p:cNvPr id="5" name="Title 1"/>
          <p:cNvSpPr txBox="1">
            <a:spLocks/>
          </p:cNvSpPr>
          <p:nvPr/>
        </p:nvSpPr>
        <p:spPr>
          <a:xfrm>
            <a:off x="4648200" y="304800"/>
            <a:ext cx="4038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animBg="1"/>
      <p:bldP spid="4" grpId="0" build="p"/>
      <p:bldP spid="15" grpId="0" animBg="1"/>
      <p:bldP spid="16" grpId="0" build="p"/>
    </p:bld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1714</TotalTime>
  <Words>1362</Words>
  <Application>Microsoft Office PowerPoint</Application>
  <PresentationFormat>On-screen Show (4:3)</PresentationFormat>
  <Paragraphs>144</Paragraphs>
  <Slides>30</Slides>
  <Notes>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Sky</vt:lpstr>
      <vt:lpstr>Allies Training Program Part I</vt:lpstr>
      <vt:lpstr>Guidelines for Allies</vt:lpstr>
      <vt:lpstr>Homophobia and Heterosexism</vt:lpstr>
      <vt:lpstr>Heterosexism</vt:lpstr>
      <vt:lpstr>Homophobia</vt:lpstr>
      <vt:lpstr>Levels of Attitude about LGBT People</vt:lpstr>
      <vt:lpstr>Levels of Attitude about LGBT People</vt:lpstr>
      <vt:lpstr>Identifying Heterosexism</vt:lpstr>
      <vt:lpstr>Identifying Heterosexism</vt:lpstr>
      <vt:lpstr>Identifying Heterosexism</vt:lpstr>
      <vt:lpstr>Identifying Heterosexism</vt:lpstr>
      <vt:lpstr>How Homophobia Hurts Us All</vt:lpstr>
      <vt:lpstr>How Homophobia Hurts Us All</vt:lpstr>
      <vt:lpstr>How does it hurt non-LGBT? Homophobia…</vt:lpstr>
      <vt:lpstr>Bisexual</vt:lpstr>
      <vt:lpstr>Facts about Bisexuality</vt:lpstr>
      <vt:lpstr>Facts about Bisexuality</vt:lpstr>
      <vt:lpstr>Transgender</vt:lpstr>
      <vt:lpstr>Transgenderism</vt:lpstr>
      <vt:lpstr>Transgenderism</vt:lpstr>
      <vt:lpstr>Transgenderism</vt:lpstr>
      <vt:lpstr>Facts about Transgenderism</vt:lpstr>
      <vt:lpstr>Facts about Transgenderism</vt:lpstr>
      <vt:lpstr>Facts about Transgenderism</vt:lpstr>
      <vt:lpstr>Intersexed</vt:lpstr>
      <vt:lpstr>Genderqueer</vt:lpstr>
      <vt:lpstr>Transsexual</vt:lpstr>
      <vt:lpstr>Transvestite</vt:lpstr>
      <vt:lpstr>Drag</vt:lpstr>
      <vt:lpstr>Questions/Comments?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Homophobia and Heterosexism</dc:title>
  <dc:creator>Grad</dc:creator>
  <cp:lastModifiedBy>Paul</cp:lastModifiedBy>
  <cp:revision>120</cp:revision>
  <cp:lastPrinted>2010-10-26T14:29:44Z</cp:lastPrinted>
  <dcterms:created xsi:type="dcterms:W3CDTF">2010-03-23T22:36:26Z</dcterms:created>
  <dcterms:modified xsi:type="dcterms:W3CDTF">2010-10-26T15:49:59Z</dcterms:modified>
</cp:coreProperties>
</file>